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1"/>
  </p:sldMasterIdLst>
  <p:notesMasterIdLst>
    <p:notesMasterId r:id="rId39"/>
  </p:notesMasterIdLst>
  <p:handoutMasterIdLst>
    <p:handoutMasterId r:id="rId40"/>
  </p:handoutMasterIdLst>
  <p:sldIdLst>
    <p:sldId id="256" r:id="rId2"/>
    <p:sldId id="257" r:id="rId3"/>
    <p:sldId id="258" r:id="rId4"/>
    <p:sldId id="265" r:id="rId5"/>
    <p:sldId id="307" r:id="rId6"/>
    <p:sldId id="260" r:id="rId7"/>
    <p:sldId id="261" r:id="rId8"/>
    <p:sldId id="262" r:id="rId9"/>
    <p:sldId id="266" r:id="rId10"/>
    <p:sldId id="267" r:id="rId11"/>
    <p:sldId id="268" r:id="rId12"/>
    <p:sldId id="269" r:id="rId13"/>
    <p:sldId id="300" r:id="rId14"/>
    <p:sldId id="270" r:id="rId15"/>
    <p:sldId id="271" r:id="rId16"/>
    <p:sldId id="276" r:id="rId17"/>
    <p:sldId id="273" r:id="rId18"/>
    <p:sldId id="275" r:id="rId19"/>
    <p:sldId id="277" r:id="rId20"/>
    <p:sldId id="274" r:id="rId21"/>
    <p:sldId id="280" r:id="rId22"/>
    <p:sldId id="286" r:id="rId23"/>
    <p:sldId id="281" r:id="rId24"/>
    <p:sldId id="282" r:id="rId25"/>
    <p:sldId id="283" r:id="rId26"/>
    <p:sldId id="284" r:id="rId27"/>
    <p:sldId id="287" r:id="rId28"/>
    <p:sldId id="288" r:id="rId29"/>
    <p:sldId id="302" r:id="rId30"/>
    <p:sldId id="290" r:id="rId31"/>
    <p:sldId id="294" r:id="rId32"/>
    <p:sldId id="292" r:id="rId33"/>
    <p:sldId id="295" r:id="rId34"/>
    <p:sldId id="306" r:id="rId35"/>
    <p:sldId id="305" r:id="rId36"/>
    <p:sldId id="303" r:id="rId37"/>
    <p:sldId id="304" r:id="rId38"/>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guide id="3" orient="horz" pos="1491">
          <p15:clr>
            <a:srgbClr val="A4A3A4"/>
          </p15:clr>
        </p15:guide>
        <p15:guide id="4" pos="3836">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431" autoAdjust="0"/>
    <p:restoredTop sz="83634" autoAdjust="0"/>
  </p:normalViewPr>
  <p:slideViewPr>
    <p:cSldViewPr>
      <p:cViewPr varScale="1">
        <p:scale>
          <a:sx n="61" d="100"/>
          <a:sy n="61" d="100"/>
        </p:scale>
        <p:origin x="-384" y="-72"/>
      </p:cViewPr>
      <p:guideLst>
        <p:guide orient="horz" pos="2160"/>
        <p:guide orient="horz" pos="1491"/>
        <p:guide pos="2880"/>
        <p:guide pos="3836"/>
      </p:guideLst>
    </p:cSldViewPr>
  </p:slideViewPr>
  <p:notesTextViewPr>
    <p:cViewPr>
      <p:scale>
        <a:sx n="1" d="1"/>
        <a:sy n="1" d="1"/>
      </p:scale>
      <p:origin x="0" y="0"/>
    </p:cViewPr>
  </p:notesTextViewPr>
  <p:notesViewPr>
    <p:cSldViewPr>
      <p:cViewPr varScale="1">
        <p:scale>
          <a:sx n="84" d="100"/>
          <a:sy n="84" d="100"/>
        </p:scale>
        <p:origin x="3150" y="96"/>
      </p:cViewPr>
      <p:guideLst/>
    </p:cSldViewPr>
  </p:notesViewPr>
  <p:gridSpacing cx="75895" cy="75895"/>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08951B90-809C-4FE2-8C03-3EB5FCA5A328}" type="datetimeFigureOut">
              <a:rPr lang="en-US" smtClean="0"/>
              <a:t>10/3/2015</a:t>
            </a:fld>
            <a:endParaRPr lang="en-US"/>
          </a:p>
        </p:txBody>
      </p:sp>
      <p:sp>
        <p:nvSpPr>
          <p:cNvPr id="4" name="Footer Placeholder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222AF70E-B665-459D-AD2E-D008B3EB5EF7}" type="slidenum">
              <a:rPr lang="en-US" smtClean="0"/>
              <a:t>‹#›</a:t>
            </a:fld>
            <a:endParaRPr lang="en-US"/>
          </a:p>
        </p:txBody>
      </p:sp>
    </p:spTree>
    <p:extLst>
      <p:ext uri="{BB962C8B-B14F-4D97-AF65-F5344CB8AC3E}">
        <p14:creationId xmlns:p14="http://schemas.microsoft.com/office/powerpoint/2010/main" val="369254190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9B4B1ECD-54B3-4D8B-A3E6-209C2A20510A}" type="datetimeFigureOut">
              <a:rPr lang="en-US" smtClean="0"/>
              <a:t>10/3/2015</a:t>
            </a:fld>
            <a:endParaRPr lang="en-US"/>
          </a:p>
        </p:txBody>
      </p:sp>
      <p:sp>
        <p:nvSpPr>
          <p:cNvPr id="4" name="Slide Image Placeholder 3"/>
          <p:cNvSpPr>
            <a:spLocks noGrp="1" noRot="1" noChangeAspect="1"/>
          </p:cNvSpPr>
          <p:nvPr>
            <p:ph type="sldImg" idx="2"/>
          </p:nvPr>
        </p:nvSpPr>
        <p:spPr>
          <a:xfrm>
            <a:off x="2670355" y="695616"/>
            <a:ext cx="1764447" cy="1323335"/>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2143666"/>
            <a:ext cx="5608320" cy="6455506"/>
          </a:xfrm>
          <a:prstGeom prst="rect">
            <a:avLst/>
          </a:prstGeom>
        </p:spPr>
        <p:txBody>
          <a:bodyPr vert="horz" lIns="93177" tIns="46589" rIns="93177" bIns="46589" rtlCol="0"/>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25544DFA-FB8E-40C5-9C57-E1A610586FB1}" type="slidenum">
              <a:rPr lang="en-US" smtClean="0"/>
              <a:t>‹#›</a:t>
            </a:fld>
            <a:endParaRPr lang="en-US"/>
          </a:p>
        </p:txBody>
      </p:sp>
    </p:spTree>
    <p:extLst>
      <p:ext uri="{BB962C8B-B14F-4D97-AF65-F5344CB8AC3E}">
        <p14:creationId xmlns:p14="http://schemas.microsoft.com/office/powerpoint/2010/main" val="1026392143"/>
      </p:ext>
    </p:extLst>
  </p:cSld>
  <p:clrMap bg1="lt1" tx1="dk1" bg2="lt2" tx2="dk2" accent1="accent1" accent2="accent2" accent3="accent3" accent4="accent4" accent5="accent5" accent6="accent6" hlink="hlink" folHlink="folHlink"/>
  <p:notesStyle>
    <a:lvl1pPr marL="0" algn="l" defTabSz="914400" rtl="0" eaLnBrk="1" latinLnBrk="0" hangingPunct="1">
      <a:defRPr sz="1400" kern="1200">
        <a:solidFill>
          <a:schemeClr val="tx1"/>
        </a:solidFill>
        <a:latin typeface="+mn-lt"/>
        <a:ea typeface="+mn-ea"/>
        <a:cs typeface="+mn-cs"/>
      </a:defRPr>
    </a:lvl1pPr>
    <a:lvl2pPr marL="457200" algn="l" defTabSz="914400" rtl="0" eaLnBrk="1" latinLnBrk="0" hangingPunct="1">
      <a:defRPr sz="1400" kern="1200">
        <a:solidFill>
          <a:schemeClr val="tx1"/>
        </a:solidFill>
        <a:latin typeface="+mn-lt"/>
        <a:ea typeface="+mn-ea"/>
        <a:cs typeface="+mn-cs"/>
      </a:defRPr>
    </a:lvl2pPr>
    <a:lvl3pPr marL="914400" algn="l" defTabSz="914400" rtl="0" eaLnBrk="1" latinLnBrk="0" hangingPunct="1">
      <a:defRPr sz="1400" kern="1200">
        <a:solidFill>
          <a:schemeClr val="tx1"/>
        </a:solidFill>
        <a:latin typeface="+mn-lt"/>
        <a:ea typeface="+mn-ea"/>
        <a:cs typeface="+mn-cs"/>
      </a:defRPr>
    </a:lvl3pPr>
    <a:lvl4pPr marL="1371600" algn="l" defTabSz="914400" rtl="0" eaLnBrk="1" latinLnBrk="0" hangingPunct="1">
      <a:defRPr sz="1400" kern="1200">
        <a:solidFill>
          <a:schemeClr val="tx1"/>
        </a:solidFill>
        <a:latin typeface="+mn-lt"/>
        <a:ea typeface="+mn-ea"/>
        <a:cs typeface="+mn-cs"/>
      </a:defRPr>
    </a:lvl4pPr>
    <a:lvl5pPr marL="1828800" algn="l" defTabSz="914400" rtl="0" eaLnBrk="1" latinLnBrk="0" hangingPunct="1">
      <a:defRPr sz="14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About</a:t>
            </a:r>
            <a:r>
              <a:rPr lang="en-US" baseline="0" dirty="0" smtClean="0"/>
              <a:t> me… DAXOR, FSHFC, Twitter, Blog, e-mail</a:t>
            </a:r>
          </a:p>
          <a:p>
            <a:endParaRPr lang="en-US" baseline="0" dirty="0" smtClean="0"/>
          </a:p>
          <a:p>
            <a:r>
              <a:rPr lang="en-US" baseline="0" dirty="0" smtClean="0"/>
              <a:t>Think about a joke about group fitness – we’re all going to do pushups at the halfway point.</a:t>
            </a:r>
          </a:p>
          <a:p>
            <a:endParaRPr lang="en-US" baseline="0" dirty="0" smtClean="0"/>
          </a:p>
          <a:p>
            <a:r>
              <a:rPr lang="en-US" baseline="0" dirty="0" smtClean="0"/>
              <a:t>No Q&amp;A – ask questions when they come to mind.</a:t>
            </a:r>
          </a:p>
        </p:txBody>
      </p:sp>
      <p:sp>
        <p:nvSpPr>
          <p:cNvPr id="4" name="Slide Number Placeholder 3"/>
          <p:cNvSpPr>
            <a:spLocks noGrp="1"/>
          </p:cNvSpPr>
          <p:nvPr>
            <p:ph type="sldNum" sz="quarter" idx="10"/>
          </p:nvPr>
        </p:nvSpPr>
        <p:spPr/>
        <p:txBody>
          <a:bodyPr/>
          <a:lstStyle/>
          <a:p>
            <a:fld id="{25544DFA-FB8E-40C5-9C57-E1A610586FB1}" type="slidenum">
              <a:rPr lang="en-US" smtClean="0"/>
              <a:t>1</a:t>
            </a:fld>
            <a:endParaRPr lang="en-US" dirty="0"/>
          </a:p>
        </p:txBody>
      </p:sp>
    </p:spTree>
    <p:extLst>
      <p:ext uri="{BB962C8B-B14F-4D97-AF65-F5344CB8AC3E}">
        <p14:creationId xmlns:p14="http://schemas.microsoft.com/office/powerpoint/2010/main" val="41147467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a:t>
            </a:r>
            <a:r>
              <a:rPr lang="en-US" baseline="0" dirty="0" smtClean="0"/>
              <a:t> set is not exhaustive – it’s a collection of plays I keep coming back to and have made into </a:t>
            </a:r>
            <a:r>
              <a:rPr lang="en-US" b="0" u="sng" baseline="0" dirty="0" smtClean="0"/>
              <a:t>habits</a:t>
            </a:r>
            <a:r>
              <a:rPr lang="en-US" b="0" u="none" baseline="0" dirty="0" smtClean="0"/>
              <a:t>.</a:t>
            </a:r>
            <a:endParaRPr lang="en-US" baseline="0" dirty="0" smtClean="0"/>
          </a:p>
        </p:txBody>
      </p:sp>
      <p:sp>
        <p:nvSpPr>
          <p:cNvPr id="4" name="Slide Number Placeholder 3"/>
          <p:cNvSpPr>
            <a:spLocks noGrp="1"/>
          </p:cNvSpPr>
          <p:nvPr>
            <p:ph type="sldNum" sz="quarter" idx="10"/>
          </p:nvPr>
        </p:nvSpPr>
        <p:spPr/>
        <p:txBody>
          <a:bodyPr/>
          <a:lstStyle/>
          <a:p>
            <a:fld id="{25544DFA-FB8E-40C5-9C57-E1A610586FB1}" type="slidenum">
              <a:rPr lang="en-US" smtClean="0"/>
              <a:t>10</a:t>
            </a:fld>
            <a:endParaRPr lang="en-US"/>
          </a:p>
        </p:txBody>
      </p:sp>
    </p:spTree>
    <p:extLst>
      <p:ext uri="{BB962C8B-B14F-4D97-AF65-F5344CB8AC3E}">
        <p14:creationId xmlns:p14="http://schemas.microsoft.com/office/powerpoint/2010/main" val="19017426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smtClean="0"/>
              <a:t>C&amp;C</a:t>
            </a:r>
          </a:p>
          <a:p>
            <a:endParaRPr lang="en-US" dirty="0" smtClean="0"/>
          </a:p>
          <a:p>
            <a:r>
              <a:rPr lang="en-US" dirty="0" smtClean="0"/>
              <a:t>I stole this term from my boss – </a:t>
            </a:r>
            <a:r>
              <a:rPr lang="en-US" b="0" u="sng" dirty="0" smtClean="0"/>
              <a:t>communication and collaboration.</a:t>
            </a:r>
          </a:p>
          <a:p>
            <a:endParaRPr lang="en-US" dirty="0" smtClean="0"/>
          </a:p>
          <a:p>
            <a:r>
              <a:rPr lang="en-US" dirty="0" smtClean="0"/>
              <a:t>Communication</a:t>
            </a:r>
            <a:r>
              <a:rPr lang="en-US" baseline="0" dirty="0" smtClean="0"/>
              <a:t> is so integral to everything we do.</a:t>
            </a:r>
          </a:p>
          <a:p>
            <a:pPr marL="174708" indent="-174708">
              <a:buFont typeface="Arial" panose="020B0604020202020204" pitchFamily="34" charset="0"/>
              <a:buChar char="•"/>
            </a:pPr>
            <a:r>
              <a:rPr lang="en-US" baseline="0" dirty="0" smtClean="0"/>
              <a:t>Employees</a:t>
            </a:r>
          </a:p>
          <a:p>
            <a:pPr marL="174708" indent="-174708">
              <a:buFont typeface="Arial" panose="020B0604020202020204" pitchFamily="34" charset="0"/>
              <a:buChar char="•"/>
            </a:pPr>
            <a:r>
              <a:rPr lang="en-US" baseline="0" dirty="0" smtClean="0"/>
              <a:t>Customers</a:t>
            </a:r>
          </a:p>
          <a:p>
            <a:pPr marL="174708" indent="-174708">
              <a:buFont typeface="Arial" panose="020B0604020202020204" pitchFamily="34" charset="0"/>
              <a:buChar char="•"/>
            </a:pPr>
            <a:r>
              <a:rPr lang="en-US" baseline="0" dirty="0" smtClean="0"/>
              <a:t>Other developers</a:t>
            </a:r>
          </a:p>
          <a:p>
            <a:pPr marL="174708" indent="-174708">
              <a:buFont typeface="Arial" panose="020B0604020202020204" pitchFamily="34" charset="0"/>
              <a:buChar char="•"/>
            </a:pPr>
            <a:r>
              <a:rPr lang="en-US" baseline="0" dirty="0" smtClean="0"/>
              <a:t>Ourselves (through code)</a:t>
            </a:r>
            <a:endParaRPr lang="en-US" dirty="0" smtClean="0"/>
          </a:p>
          <a:p>
            <a:endParaRPr lang="en-US" dirty="0" smtClean="0"/>
          </a:p>
          <a:p>
            <a:r>
              <a:rPr lang="en-US" dirty="0" smtClean="0"/>
              <a:t>Agile manifesto</a:t>
            </a:r>
            <a:r>
              <a:rPr lang="en-US" baseline="0" dirty="0" smtClean="0"/>
              <a:t> – “individuals and interactions” and “customer collaboration”</a:t>
            </a:r>
          </a:p>
          <a:p>
            <a:endParaRPr lang="en-US" baseline="0" dirty="0" smtClean="0"/>
          </a:p>
          <a:p>
            <a:r>
              <a:rPr lang="en-US" b="1" dirty="0" smtClean="0">
                <a:sym typeface="Wingdings 3"/>
              </a:rPr>
              <a:t></a:t>
            </a:r>
          </a:p>
          <a:p>
            <a:endParaRPr lang="en-US" baseline="0" dirty="0" smtClean="0"/>
          </a:p>
          <a:p>
            <a:r>
              <a:rPr lang="en-US" baseline="0" dirty="0" smtClean="0"/>
              <a:t>This quotation is from a TED talk titled: “Why it’s time to forget the pecking order at work”:</a:t>
            </a:r>
          </a:p>
          <a:p>
            <a:endParaRPr lang="en-US" baseline="0" dirty="0" smtClean="0"/>
          </a:p>
          <a:p>
            <a:r>
              <a:rPr lang="en-US" baseline="0" dirty="0" smtClean="0"/>
              <a:t>“Some groups do better than others, but what's key to that is their social connectedness to each other.</a:t>
            </a:r>
          </a:p>
          <a:p>
            <a:r>
              <a:rPr lang="en-US" baseline="0" dirty="0" smtClean="0"/>
              <a:t>So how does this play out in the real world? Well, it means that what happens between people really counts, because in groups that are highly attuned and sensitive to each other, ideas can flow and grow. People don't get stuck. They don't waste energy down dead ends.”</a:t>
            </a:r>
          </a:p>
          <a:p>
            <a:endParaRPr lang="en-US" baseline="0" dirty="0" smtClean="0"/>
          </a:p>
          <a:p>
            <a:r>
              <a:rPr lang="en-US" b="1" dirty="0" smtClean="0">
                <a:sym typeface="Wingdings 3"/>
              </a:rPr>
              <a:t></a:t>
            </a:r>
          </a:p>
          <a:p>
            <a:endParaRPr lang="en-US" baseline="0" dirty="0" smtClean="0"/>
          </a:p>
          <a:p>
            <a:r>
              <a:rPr lang="en-US" baseline="0" dirty="0" smtClean="0"/>
              <a:t>What channel is your recipient listening on?</a:t>
            </a:r>
          </a:p>
          <a:p>
            <a:endParaRPr lang="en-US" baseline="0" dirty="0" smtClean="0"/>
          </a:p>
          <a:p>
            <a:r>
              <a:rPr lang="en-US" b="1" dirty="0" smtClean="0">
                <a:sym typeface="Wingdings 3"/>
              </a:rPr>
              <a:t></a:t>
            </a:r>
          </a:p>
          <a:p>
            <a:endParaRPr lang="en-US" baseline="0" dirty="0" smtClean="0"/>
          </a:p>
          <a:p>
            <a:endParaRPr lang="en-US" baseline="0" dirty="0" smtClean="0"/>
          </a:p>
          <a:p>
            <a:r>
              <a:rPr lang="en-US" baseline="0" dirty="0" smtClean="0"/>
              <a:t>Resource:</a:t>
            </a:r>
          </a:p>
          <a:p>
            <a:r>
              <a:rPr lang="en-US" baseline="0" dirty="0" smtClean="0"/>
              <a:t>http://www.ted.com/talks/margaret_heffernan_why_it_s_time_to_forget_the_pecking_order_at_work/</a:t>
            </a:r>
          </a:p>
        </p:txBody>
      </p:sp>
      <p:sp>
        <p:nvSpPr>
          <p:cNvPr id="4" name="Slide Number Placeholder 3"/>
          <p:cNvSpPr>
            <a:spLocks noGrp="1"/>
          </p:cNvSpPr>
          <p:nvPr>
            <p:ph type="sldNum" sz="quarter" idx="10"/>
          </p:nvPr>
        </p:nvSpPr>
        <p:spPr/>
        <p:txBody>
          <a:bodyPr/>
          <a:lstStyle/>
          <a:p>
            <a:fld id="{25544DFA-FB8E-40C5-9C57-E1A610586FB1}" type="slidenum">
              <a:rPr lang="en-US" smtClean="0"/>
              <a:t>11</a:t>
            </a:fld>
            <a:endParaRPr lang="en-US"/>
          </a:p>
        </p:txBody>
      </p:sp>
    </p:spTree>
    <p:extLst>
      <p:ext uri="{BB962C8B-B14F-4D97-AF65-F5344CB8AC3E}">
        <p14:creationId xmlns:p14="http://schemas.microsoft.com/office/powerpoint/2010/main" val="42573589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smtClean="0"/>
              <a:t>Feedback</a:t>
            </a:r>
          </a:p>
          <a:p>
            <a:endParaRPr lang="en-US" dirty="0" smtClean="0"/>
          </a:p>
          <a:p>
            <a:r>
              <a:rPr lang="en-US" dirty="0" smtClean="0"/>
              <a:t>If you’re not getting this, seek it out.</a:t>
            </a:r>
          </a:p>
          <a:p>
            <a:endParaRPr lang="en-US" dirty="0" smtClean="0"/>
          </a:p>
          <a:p>
            <a:r>
              <a:rPr lang="en-US" b="1" dirty="0" smtClean="0">
                <a:sym typeface="Wingdings 3"/>
              </a:rPr>
              <a:t></a:t>
            </a:r>
          </a:p>
          <a:p>
            <a:endParaRPr lang="en-US" dirty="0" smtClean="0"/>
          </a:p>
          <a:p>
            <a:r>
              <a:rPr lang="en-US" dirty="0" smtClean="0"/>
              <a:t>The longer you wait to see if you need to</a:t>
            </a:r>
            <a:r>
              <a:rPr lang="en-US" baseline="0" dirty="0" smtClean="0"/>
              <a:t> correct course, the harder it is to do so.</a:t>
            </a:r>
          </a:p>
          <a:p>
            <a:endParaRPr lang="en-US" baseline="0" dirty="0" smtClean="0"/>
          </a:p>
          <a:p>
            <a:r>
              <a:rPr lang="en-US" b="1" dirty="0" smtClean="0">
                <a:sym typeface="Wingdings 3"/>
              </a:rPr>
              <a:t></a:t>
            </a:r>
          </a:p>
          <a:p>
            <a:endParaRPr lang="en-US" baseline="0" dirty="0" smtClean="0"/>
          </a:p>
          <a:p>
            <a:r>
              <a:rPr lang="en-US" baseline="0" dirty="0" smtClean="0"/>
              <a:t>This is from Eric </a:t>
            </a:r>
            <a:r>
              <a:rPr lang="en-US" baseline="0" dirty="0" err="1" smtClean="0"/>
              <a:t>Ries</a:t>
            </a:r>
            <a:r>
              <a:rPr lang="en-US" baseline="0" dirty="0" smtClean="0"/>
              <a:t>’ “The Lean Startup”. The goal is to get through the build/measure/learn cycle as quickly as possible</a:t>
            </a:r>
          </a:p>
          <a:p>
            <a:endParaRPr lang="en-US" baseline="0" dirty="0" smtClean="0"/>
          </a:p>
          <a:p>
            <a:r>
              <a:rPr lang="en-US" b="1" dirty="0" smtClean="0">
                <a:sym typeface="Wingdings 3"/>
              </a:rPr>
              <a:t></a:t>
            </a:r>
          </a:p>
          <a:p>
            <a:endParaRPr lang="en-US" baseline="0" dirty="0" smtClean="0"/>
          </a:p>
          <a:p>
            <a:r>
              <a:rPr lang="en-US" baseline="0" dirty="0" smtClean="0"/>
              <a:t>Put this on autopilot. For example, a continuous integration server.</a:t>
            </a:r>
            <a:endParaRPr lang="en-US" dirty="0"/>
          </a:p>
        </p:txBody>
      </p:sp>
      <p:sp>
        <p:nvSpPr>
          <p:cNvPr id="4" name="Slide Number Placeholder 3"/>
          <p:cNvSpPr>
            <a:spLocks noGrp="1"/>
          </p:cNvSpPr>
          <p:nvPr>
            <p:ph type="sldNum" sz="quarter" idx="10"/>
          </p:nvPr>
        </p:nvSpPr>
        <p:spPr/>
        <p:txBody>
          <a:bodyPr/>
          <a:lstStyle/>
          <a:p>
            <a:fld id="{25544DFA-FB8E-40C5-9C57-E1A610586FB1}" type="slidenum">
              <a:rPr lang="en-US" smtClean="0"/>
              <a:t>12</a:t>
            </a:fld>
            <a:endParaRPr lang="en-US"/>
          </a:p>
        </p:txBody>
      </p:sp>
    </p:spTree>
    <p:extLst>
      <p:ext uri="{BB962C8B-B14F-4D97-AF65-F5344CB8AC3E}">
        <p14:creationId xmlns:p14="http://schemas.microsoft.com/office/powerpoint/2010/main" val="28613348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smtClean="0"/>
              <a:t>Getting Things Done</a:t>
            </a:r>
          </a:p>
          <a:p>
            <a:endParaRPr lang="en-US" b="1" u="sng" dirty="0" smtClean="0"/>
          </a:p>
          <a:p>
            <a:r>
              <a:rPr lang="en-US" dirty="0" smtClean="0"/>
              <a:t>Credit to Brian Prince</a:t>
            </a:r>
            <a:r>
              <a:rPr lang="en-US" baseline="0" dirty="0" smtClean="0"/>
              <a:t> from </a:t>
            </a:r>
            <a:r>
              <a:rPr lang="en-US" baseline="0" dirty="0" err="1" smtClean="0"/>
              <a:t>CodeStock</a:t>
            </a:r>
            <a:r>
              <a:rPr lang="en-US" baseline="0" dirty="0" smtClean="0"/>
              <a:t> 2009</a:t>
            </a:r>
          </a:p>
          <a:p>
            <a:endParaRPr lang="en-US" baseline="0" dirty="0" smtClean="0"/>
          </a:p>
          <a:p>
            <a:pPr fontAlgn="base"/>
            <a:r>
              <a:rPr lang="en-US" dirty="0"/>
              <a:t>Your brain should be used for </a:t>
            </a:r>
            <a:r>
              <a:rPr lang="en-US" i="1" dirty="0"/>
              <a:t>thinking</a:t>
            </a:r>
            <a:r>
              <a:rPr lang="en-US" dirty="0"/>
              <a:t>, not </a:t>
            </a:r>
            <a:r>
              <a:rPr lang="en-US" i="1" dirty="0"/>
              <a:t>remembering</a:t>
            </a:r>
            <a:r>
              <a:rPr lang="en-US" dirty="0"/>
              <a:t>.</a:t>
            </a:r>
          </a:p>
          <a:p>
            <a:pPr fontAlgn="base"/>
            <a:endParaRPr lang="en-US" dirty="0"/>
          </a:p>
          <a:p>
            <a:pPr fontAlgn="base"/>
            <a:r>
              <a:rPr lang="en-US" dirty="0"/>
              <a:t>If you have some well-defined process to manage tasks, your mind is more free to think about </a:t>
            </a:r>
            <a:r>
              <a:rPr lang="en-US" i="1" dirty="0"/>
              <a:t>perspective</a:t>
            </a:r>
            <a:r>
              <a:rPr lang="en-US" dirty="0"/>
              <a:t> (i.e., how you are progressing toward your goals).</a:t>
            </a:r>
          </a:p>
          <a:p>
            <a:pPr fontAlgn="base"/>
            <a:endParaRPr lang="en-US" dirty="0"/>
          </a:p>
          <a:p>
            <a:pPr fontAlgn="base"/>
            <a:r>
              <a:rPr lang="en-US" dirty="0"/>
              <a:t>If you can get your day-to-day “runway” of actions under control, you can start thinking about short-, medium-, and long-term goals. The thing that makes this system work for me is that it has </a:t>
            </a:r>
            <a:r>
              <a:rPr lang="en-US" i="1" dirty="0"/>
              <a:t>concrete</a:t>
            </a:r>
            <a:r>
              <a:rPr lang="en-US" dirty="0"/>
              <a:t> steps to establish a </a:t>
            </a:r>
            <a:r>
              <a:rPr lang="en-US" i="1" dirty="0"/>
              <a:t>workflow</a:t>
            </a:r>
            <a:r>
              <a:rPr lang="en-US" dirty="0"/>
              <a:t>.</a:t>
            </a:r>
          </a:p>
          <a:p>
            <a:endParaRPr lang="en-US" baseline="0" dirty="0" smtClean="0"/>
          </a:p>
          <a:p>
            <a:r>
              <a:rPr lang="en-US" b="1" dirty="0" smtClean="0">
                <a:sym typeface="Wingdings 3"/>
              </a:rPr>
              <a:t></a:t>
            </a:r>
          </a:p>
          <a:p>
            <a:endParaRPr lang="en-US" baseline="0" dirty="0" smtClean="0"/>
          </a:p>
          <a:p>
            <a:r>
              <a:rPr lang="en-US" baseline="0" dirty="0" smtClean="0"/>
              <a:t>My systems involve Google Calendar, Trello, and Evernote. I have a two-part blog series that goes into way more detail.</a:t>
            </a:r>
          </a:p>
          <a:p>
            <a:endParaRPr lang="en-US" baseline="0" dirty="0" smtClean="0"/>
          </a:p>
          <a:p>
            <a:r>
              <a:rPr lang="en-US" b="1" dirty="0" smtClean="0">
                <a:sym typeface="Wingdings 3"/>
              </a:rPr>
              <a:t></a:t>
            </a:r>
          </a:p>
          <a:p>
            <a:endParaRPr lang="en-US" baseline="0" dirty="0" smtClean="0"/>
          </a:p>
          <a:p>
            <a:endParaRPr lang="en-US" baseline="0" dirty="0" smtClean="0"/>
          </a:p>
          <a:p>
            <a:r>
              <a:rPr lang="en-US" dirty="0" smtClean="0"/>
              <a:t>Resources: </a:t>
            </a:r>
          </a:p>
          <a:p>
            <a:r>
              <a:rPr lang="en-US" dirty="0" smtClean="0"/>
              <a:t>http://www.amazon.com/Getting-Things-Done-Stress-Free-Productivity/dp/0143126563</a:t>
            </a:r>
          </a:p>
          <a:p>
            <a:r>
              <a:rPr lang="en-US" dirty="0" smtClean="0"/>
              <a:t>http://www.geoffmazeroff.com/2014/10/25/productivity-process/</a:t>
            </a:r>
          </a:p>
          <a:p>
            <a:r>
              <a:rPr lang="en-US" dirty="0" smtClean="0"/>
              <a:t>http://www.geoffmazeroff.com/2014/10/28/productivity-process-part-2/</a:t>
            </a:r>
            <a:endParaRPr lang="en-US" dirty="0"/>
          </a:p>
        </p:txBody>
      </p:sp>
      <p:sp>
        <p:nvSpPr>
          <p:cNvPr id="4" name="Slide Number Placeholder 3"/>
          <p:cNvSpPr>
            <a:spLocks noGrp="1"/>
          </p:cNvSpPr>
          <p:nvPr>
            <p:ph type="sldNum" sz="quarter" idx="10"/>
          </p:nvPr>
        </p:nvSpPr>
        <p:spPr/>
        <p:txBody>
          <a:bodyPr/>
          <a:lstStyle/>
          <a:p>
            <a:fld id="{25544DFA-FB8E-40C5-9C57-E1A610586FB1}" type="slidenum">
              <a:rPr lang="en-US" smtClean="0"/>
              <a:t>13</a:t>
            </a:fld>
            <a:endParaRPr lang="en-US"/>
          </a:p>
        </p:txBody>
      </p:sp>
    </p:spTree>
    <p:extLst>
      <p:ext uri="{BB962C8B-B14F-4D97-AF65-F5344CB8AC3E}">
        <p14:creationId xmlns:p14="http://schemas.microsoft.com/office/powerpoint/2010/main" val="36732347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smtClean="0">
                <a:sym typeface="Wingdings 3"/>
              </a:rPr>
              <a:t>Checklists</a:t>
            </a:r>
          </a:p>
          <a:p>
            <a:endParaRPr lang="en-US" b="1" u="sng" dirty="0" smtClean="0">
              <a:sym typeface="Wingdings 3"/>
            </a:endParaRPr>
          </a:p>
          <a:p>
            <a:r>
              <a:rPr lang="en-US" b="1" dirty="0" smtClean="0">
                <a:sym typeface="Wingdings 3"/>
              </a:rPr>
              <a:t></a:t>
            </a:r>
          </a:p>
          <a:p>
            <a:endParaRPr lang="en-US" dirty="0" smtClean="0"/>
          </a:p>
          <a:p>
            <a:r>
              <a:rPr lang="en-US" dirty="0" smtClean="0"/>
              <a:t>Use your brain for </a:t>
            </a:r>
            <a:r>
              <a:rPr lang="en-US" b="0" u="sng" dirty="0" smtClean="0"/>
              <a:t>reasoning</a:t>
            </a:r>
            <a:r>
              <a:rPr lang="en-US" dirty="0" smtClean="0"/>
              <a:t>, not recall.</a:t>
            </a:r>
            <a:r>
              <a:rPr lang="en-US" baseline="0" dirty="0" smtClean="0"/>
              <a:t> </a:t>
            </a:r>
          </a:p>
          <a:p>
            <a:endParaRPr lang="en-US" baseline="0" dirty="0" smtClean="0"/>
          </a:p>
          <a:p>
            <a:r>
              <a:rPr lang="en-US" b="1" dirty="0" smtClean="0">
                <a:sym typeface="Wingdings 3"/>
              </a:rPr>
              <a:t></a:t>
            </a:r>
          </a:p>
          <a:p>
            <a:endParaRPr lang="en-US" baseline="0" dirty="0" smtClean="0"/>
          </a:p>
          <a:p>
            <a:r>
              <a:rPr lang="en-US" baseline="0" dirty="0" smtClean="0"/>
              <a:t>Even doctors with all their training and pilots with hundreds of logged flight hours rely on checklists to prevent seemingly mundane but costly errors.</a:t>
            </a:r>
          </a:p>
          <a:p>
            <a:endParaRPr lang="en-US" baseline="0" dirty="0" smtClean="0"/>
          </a:p>
          <a:p>
            <a:r>
              <a:rPr lang="en-US" baseline="0" dirty="0" smtClean="0"/>
              <a:t>Trello is an awesome tool for implementing this.</a:t>
            </a:r>
          </a:p>
          <a:p>
            <a:endParaRPr lang="en-US" baseline="0" dirty="0" smtClean="0"/>
          </a:p>
          <a:p>
            <a:r>
              <a:rPr lang="en-US" baseline="0" dirty="0" smtClean="0"/>
              <a:t>?: Who here has the “build dance”, with the complex series of steps to build/deploy?</a:t>
            </a:r>
          </a:p>
          <a:p>
            <a:endParaRPr lang="en-US" baseline="0" dirty="0" smtClean="0"/>
          </a:p>
          <a:p>
            <a:r>
              <a:rPr lang="en-US" b="1" dirty="0" smtClean="0">
                <a:sym typeface="Wingdings 3"/>
              </a:rPr>
              <a:t></a:t>
            </a:r>
          </a:p>
          <a:p>
            <a:endParaRPr lang="en-US" dirty="0" smtClean="0"/>
          </a:p>
          <a:p>
            <a:endParaRPr lang="en-US" dirty="0" smtClean="0"/>
          </a:p>
          <a:p>
            <a:r>
              <a:rPr lang="en-US" dirty="0" smtClean="0"/>
              <a:t>Resources:</a:t>
            </a:r>
            <a:r>
              <a:rPr lang="en-US" baseline="0" dirty="0" smtClean="0"/>
              <a:t> http://www.amazon.com/Checklist-Manifesto-How-Things-Right/dp/0312430000/</a:t>
            </a:r>
            <a:endParaRPr lang="en-US" dirty="0"/>
          </a:p>
        </p:txBody>
      </p:sp>
      <p:sp>
        <p:nvSpPr>
          <p:cNvPr id="4" name="Slide Number Placeholder 3"/>
          <p:cNvSpPr>
            <a:spLocks noGrp="1"/>
          </p:cNvSpPr>
          <p:nvPr>
            <p:ph type="sldNum" sz="quarter" idx="10"/>
          </p:nvPr>
        </p:nvSpPr>
        <p:spPr/>
        <p:txBody>
          <a:bodyPr/>
          <a:lstStyle/>
          <a:p>
            <a:fld id="{25544DFA-FB8E-40C5-9C57-E1A610586FB1}" type="slidenum">
              <a:rPr lang="en-US" smtClean="0"/>
              <a:t>14</a:t>
            </a:fld>
            <a:endParaRPr lang="en-US"/>
          </a:p>
        </p:txBody>
      </p:sp>
    </p:spTree>
    <p:extLst>
      <p:ext uri="{BB962C8B-B14F-4D97-AF65-F5344CB8AC3E}">
        <p14:creationId xmlns:p14="http://schemas.microsoft.com/office/powerpoint/2010/main" val="31478380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b="1" u="sng" baseline="0" dirty="0" smtClean="0"/>
              <a:t>Schedule</a:t>
            </a:r>
          </a:p>
          <a:p>
            <a:pPr defTabSz="931774">
              <a:defRPr/>
            </a:pPr>
            <a:endParaRPr lang="en-US" b="1" u="sng" baseline="0" dirty="0" smtClean="0"/>
          </a:p>
          <a:p>
            <a:r>
              <a:rPr lang="en-US" b="1" dirty="0" smtClean="0">
                <a:sym typeface="Wingdings 3"/>
              </a:rPr>
              <a:t></a:t>
            </a:r>
          </a:p>
          <a:p>
            <a:endParaRPr lang="en-US" dirty="0" smtClean="0"/>
          </a:p>
          <a:p>
            <a:r>
              <a:rPr lang="en-US" dirty="0" smtClean="0"/>
              <a:t>Take your favorite calendar and set</a:t>
            </a:r>
            <a:r>
              <a:rPr lang="en-US" baseline="0" dirty="0" smtClean="0"/>
              <a:t> yourself up on schedules so that you don’t miss things. </a:t>
            </a:r>
          </a:p>
          <a:p>
            <a:pPr marL="174708" indent="-174708">
              <a:buFont typeface="Arial" panose="020B0604020202020204" pitchFamily="34" charset="0"/>
              <a:buChar char="•"/>
            </a:pPr>
            <a:r>
              <a:rPr lang="en-US" baseline="0" dirty="0" smtClean="0"/>
              <a:t>Rely on your </a:t>
            </a:r>
            <a:r>
              <a:rPr lang="en-US" u="sng" baseline="0" dirty="0" smtClean="0"/>
              <a:t>calendar</a:t>
            </a:r>
            <a:r>
              <a:rPr lang="en-US" baseline="0" dirty="0" smtClean="0"/>
              <a:t> to remember, rather than your brain.</a:t>
            </a:r>
          </a:p>
          <a:p>
            <a:pPr marL="174708" indent="-174708">
              <a:buFont typeface="Arial" panose="020B0604020202020204" pitchFamily="34" charset="0"/>
              <a:buChar char="•"/>
            </a:pPr>
            <a:r>
              <a:rPr lang="en-US" baseline="0" dirty="0" smtClean="0"/>
              <a:t>This is great for things that always happen on the same day of the month or twice a year.</a:t>
            </a:r>
          </a:p>
          <a:p>
            <a:pPr marL="174708" indent="-174708">
              <a:buFont typeface="Arial" panose="020B0604020202020204" pitchFamily="34" charset="0"/>
              <a:buChar char="•"/>
            </a:pPr>
            <a:r>
              <a:rPr lang="en-US" baseline="0" dirty="0" smtClean="0"/>
              <a:t>Example: Forgetting to turn in a time sheet, scheduling dentist appointments, reviewing financial goals (quarterly).</a:t>
            </a:r>
          </a:p>
          <a:p>
            <a:pPr marL="174708" indent="-174708">
              <a:buFont typeface="Arial" panose="020B0604020202020204" pitchFamily="34" charset="0"/>
              <a:buChar char="•"/>
            </a:pPr>
            <a:endParaRPr lang="en-US" baseline="0" dirty="0" smtClean="0"/>
          </a:p>
          <a:p>
            <a:r>
              <a:rPr lang="en-US" b="1" dirty="0" smtClean="0">
                <a:sym typeface="Wingdings 3"/>
              </a:rPr>
              <a:t></a:t>
            </a:r>
          </a:p>
          <a:p>
            <a:endParaRPr lang="en-US" baseline="0" dirty="0" smtClean="0"/>
          </a:p>
          <a:p>
            <a:r>
              <a:rPr lang="en-US" baseline="0" dirty="0" smtClean="0"/>
              <a:t>Be ready for the next thing – If there’s an event that happens at a specific time, make sure you’re ready for that before tackling other stuff.</a:t>
            </a:r>
          </a:p>
          <a:p>
            <a:pPr marL="174708" indent="-174708">
              <a:buFont typeface="Arial" panose="020B0604020202020204" pitchFamily="34" charset="0"/>
              <a:buChar char="•"/>
            </a:pPr>
            <a:r>
              <a:rPr lang="en-US" baseline="0" dirty="0" smtClean="0"/>
              <a:t>When I’m teaching class the next day, I make sure my gym bag is packed and I’ve reviewed music/choreography.</a:t>
            </a:r>
          </a:p>
          <a:p>
            <a:pPr marL="174708" indent="-174708">
              <a:buFont typeface="Arial" panose="020B0604020202020204" pitchFamily="34" charset="0"/>
              <a:buChar char="•"/>
            </a:pPr>
            <a:r>
              <a:rPr lang="en-US" baseline="0" dirty="0" smtClean="0"/>
              <a:t>When there’s a demo I’m presenting at 2pm, I make sure to get my ducks in a row (projector, test data, etc.) first thing when I come in to the office.</a:t>
            </a:r>
          </a:p>
          <a:p>
            <a:pPr marL="174708" indent="-174708">
              <a:buFont typeface="Arial" panose="020B0604020202020204" pitchFamily="34" charset="0"/>
              <a:buChar char="•"/>
            </a:pPr>
            <a:endParaRPr lang="en-US" baseline="0" dirty="0" smtClean="0"/>
          </a:p>
          <a:p>
            <a:r>
              <a:rPr lang="en-US" b="1" dirty="0" smtClean="0">
                <a:sym typeface="Wingdings 3"/>
              </a:rPr>
              <a:t></a:t>
            </a:r>
          </a:p>
          <a:p>
            <a:endParaRPr lang="en-US" baseline="0" dirty="0" smtClean="0"/>
          </a:p>
          <a:p>
            <a:r>
              <a:rPr lang="en-US" baseline="0" dirty="0" smtClean="0"/>
              <a:t>Maybe you have some goals for this year to write blog posts, or learn about building something with a Raspberry Pi. Go ahead and block out time for those.</a:t>
            </a:r>
          </a:p>
          <a:p>
            <a:pPr defTabSz="931774">
              <a:defRPr/>
            </a:pPr>
            <a:endParaRPr lang="en-US" b="1" baseline="0" dirty="0" smtClean="0"/>
          </a:p>
          <a:p>
            <a:r>
              <a:rPr lang="en-US" b="1" dirty="0" smtClean="0">
                <a:sym typeface="Wingdings 3"/>
              </a:rPr>
              <a:t></a:t>
            </a:r>
          </a:p>
          <a:p>
            <a:endParaRPr lang="en-US" baseline="0" dirty="0" smtClean="0"/>
          </a:p>
          <a:p>
            <a:r>
              <a:rPr lang="en-US" baseline="0" dirty="0" smtClean="0"/>
              <a:t>Be sure to build in time to rest. </a:t>
            </a:r>
          </a:p>
          <a:p>
            <a:pPr marL="174708" indent="-174708">
              <a:buFont typeface="Arial" panose="020B0604020202020204" pitchFamily="34" charset="0"/>
              <a:buChar char="•"/>
            </a:pPr>
            <a:r>
              <a:rPr lang="en-US" baseline="0" dirty="0" smtClean="0"/>
              <a:t>Personal gripe against “</a:t>
            </a:r>
            <a:r>
              <a:rPr lang="en-US" b="0" u="sng" baseline="0" dirty="0" smtClean="0"/>
              <a:t>time is money</a:t>
            </a:r>
            <a:r>
              <a:rPr lang="en-US" baseline="0" dirty="0" smtClean="0"/>
              <a:t>”, so all time must be maximized. That establishes </a:t>
            </a:r>
            <a:r>
              <a:rPr lang="en-US" b="0" u="sng" baseline="0" dirty="0" smtClean="0"/>
              <a:t>time poverty</a:t>
            </a:r>
            <a:r>
              <a:rPr lang="en-US" baseline="0" dirty="0" smtClean="0"/>
              <a:t>: “</a:t>
            </a:r>
            <a:r>
              <a:rPr lang="en-US" dirty="0"/>
              <a:t>Once hours are financially quantified, people worry more about wasting, saving or using them profitably. When economies grow and incomes rise, everyone’s time becomes more valuable. And the more valuable something becomes, the scarcer it seems.”</a:t>
            </a:r>
            <a:endParaRPr lang="en-US" baseline="0" dirty="0" smtClean="0"/>
          </a:p>
          <a:p>
            <a:pPr marL="174708" indent="-174708">
              <a:buFont typeface="Arial" panose="020B0604020202020204" pitchFamily="34" charset="0"/>
              <a:buChar char="•"/>
            </a:pPr>
            <a:r>
              <a:rPr lang="en-US" baseline="0" dirty="0" smtClean="0"/>
              <a:t>“</a:t>
            </a:r>
            <a:r>
              <a:rPr lang="en-US" dirty="0"/>
              <a:t>Music is the space between the notes” – Claude Debussy</a:t>
            </a:r>
          </a:p>
          <a:p>
            <a:pPr marL="174708" indent="-174708">
              <a:buFont typeface="Arial" panose="020B0604020202020204" pitchFamily="34" charset="0"/>
              <a:buChar char="•"/>
            </a:pPr>
            <a:r>
              <a:rPr lang="en-US" dirty="0"/>
              <a:t>Like interval training, the rest phases are just as important as the efforts. It’s about quality, not quantity.</a:t>
            </a:r>
          </a:p>
          <a:p>
            <a:pPr marL="174708" indent="-174708">
              <a:buFont typeface="Arial" panose="020B0604020202020204" pitchFamily="34" charset="0"/>
              <a:buChar char="•"/>
            </a:pPr>
            <a:endParaRPr lang="en-US" dirty="0"/>
          </a:p>
          <a:p>
            <a:pPr marL="174708" indent="-174708">
              <a:buFont typeface="Arial" panose="020B0604020202020204" pitchFamily="34" charset="0"/>
              <a:buChar char="•"/>
            </a:pPr>
            <a:endParaRPr lang="en-US" dirty="0"/>
          </a:p>
          <a:p>
            <a:r>
              <a:rPr lang="en-US" b="0" dirty="0" smtClean="0"/>
              <a:t>Resource: http://www.geoffmazeroff.com/2015/03/10/time-poverty/</a:t>
            </a:r>
            <a:endParaRPr lang="en-US" b="0" dirty="0"/>
          </a:p>
        </p:txBody>
      </p:sp>
      <p:sp>
        <p:nvSpPr>
          <p:cNvPr id="4" name="Slide Number Placeholder 3"/>
          <p:cNvSpPr>
            <a:spLocks noGrp="1"/>
          </p:cNvSpPr>
          <p:nvPr>
            <p:ph type="sldNum" sz="quarter" idx="10"/>
          </p:nvPr>
        </p:nvSpPr>
        <p:spPr/>
        <p:txBody>
          <a:bodyPr/>
          <a:lstStyle/>
          <a:p>
            <a:fld id="{25544DFA-FB8E-40C5-9C57-E1A610586FB1}" type="slidenum">
              <a:rPr lang="en-US" smtClean="0"/>
              <a:t>15</a:t>
            </a:fld>
            <a:endParaRPr lang="en-US"/>
          </a:p>
        </p:txBody>
      </p:sp>
    </p:spTree>
    <p:extLst>
      <p:ext uri="{BB962C8B-B14F-4D97-AF65-F5344CB8AC3E}">
        <p14:creationId xmlns:p14="http://schemas.microsoft.com/office/powerpoint/2010/main" val="6124692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smtClean="0"/>
              <a:t>Inbox Zero</a:t>
            </a:r>
          </a:p>
          <a:p>
            <a:endParaRPr lang="en-US" dirty="0" smtClean="0"/>
          </a:p>
          <a:p>
            <a:r>
              <a:rPr lang="en-US" dirty="0" smtClean="0"/>
              <a:t>(Merlin Mann) Keep your inbox empty (or as near to empty as possible).</a:t>
            </a:r>
            <a:r>
              <a:rPr lang="en-US" baseline="0" dirty="0" smtClean="0"/>
              <a:t> The “zero” is the amount of time you want to spend thinking about your inbox.</a:t>
            </a:r>
            <a:endParaRPr lang="en-US" dirty="0" smtClean="0"/>
          </a:p>
          <a:p>
            <a:endParaRPr lang="en-US" dirty="0" smtClean="0"/>
          </a:p>
          <a:p>
            <a:r>
              <a:rPr lang="en-US" dirty="0" smtClean="0"/>
              <a:t>I implement this through GTD (do/delegate/defer/delete).</a:t>
            </a:r>
          </a:p>
          <a:p>
            <a:endParaRPr lang="en-US" dirty="0" smtClean="0"/>
          </a:p>
          <a:p>
            <a:r>
              <a:rPr lang="en-US" dirty="0" smtClean="0"/>
              <a:t>It’s refreshing</a:t>
            </a:r>
            <a:r>
              <a:rPr lang="en-US" baseline="0" dirty="0" smtClean="0"/>
              <a:t> to end each day with an empty queue. YMMV of course; remember, this is a collection of things that work for </a:t>
            </a:r>
            <a:r>
              <a:rPr lang="en-US" u="sng" baseline="0" dirty="0" smtClean="0"/>
              <a:t>me</a:t>
            </a:r>
            <a:r>
              <a:rPr lang="en-US" baseline="0" dirty="0" smtClean="0"/>
              <a:t>.</a:t>
            </a:r>
            <a:endParaRPr lang="en-US" dirty="0" smtClean="0"/>
          </a:p>
          <a:p>
            <a:endParaRPr lang="en-US" dirty="0" smtClean="0"/>
          </a:p>
          <a:p>
            <a:endParaRPr lang="en-US" dirty="0" smtClean="0"/>
          </a:p>
          <a:p>
            <a:r>
              <a:rPr lang="en-US" dirty="0" smtClean="0"/>
              <a:t>Resource: http://whatis.techtarget.com/definition/inbox-zero</a:t>
            </a:r>
            <a:endParaRPr lang="en-US" dirty="0"/>
          </a:p>
        </p:txBody>
      </p:sp>
      <p:sp>
        <p:nvSpPr>
          <p:cNvPr id="4" name="Slide Number Placeholder 3"/>
          <p:cNvSpPr>
            <a:spLocks noGrp="1"/>
          </p:cNvSpPr>
          <p:nvPr>
            <p:ph type="sldNum" sz="quarter" idx="10"/>
          </p:nvPr>
        </p:nvSpPr>
        <p:spPr/>
        <p:txBody>
          <a:bodyPr/>
          <a:lstStyle/>
          <a:p>
            <a:fld id="{25544DFA-FB8E-40C5-9C57-E1A610586FB1}" type="slidenum">
              <a:rPr lang="en-US" smtClean="0"/>
              <a:t>16</a:t>
            </a:fld>
            <a:endParaRPr lang="en-US"/>
          </a:p>
        </p:txBody>
      </p:sp>
    </p:spTree>
    <p:extLst>
      <p:ext uri="{BB962C8B-B14F-4D97-AF65-F5344CB8AC3E}">
        <p14:creationId xmlns:p14="http://schemas.microsoft.com/office/powerpoint/2010/main" val="36112939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b="1" u="sng" dirty="0" smtClean="0"/>
              <a:t>Don’t Be the</a:t>
            </a:r>
            <a:r>
              <a:rPr lang="en-US" b="1" u="sng" baseline="0" dirty="0" smtClean="0"/>
              <a:t> Bottleneck</a:t>
            </a:r>
          </a:p>
          <a:p>
            <a:pPr defTabSz="931774">
              <a:defRPr/>
            </a:pPr>
            <a:endParaRPr lang="en-US" b="1" u="sng" dirty="0" smtClean="0"/>
          </a:p>
          <a:p>
            <a:pPr defTabSz="931774">
              <a:defRPr/>
            </a:pPr>
            <a:r>
              <a:rPr lang="en-US" dirty="0" smtClean="0"/>
              <a:t>“The throughput of any system is determined by one constraint.”</a:t>
            </a:r>
            <a:r>
              <a:rPr lang="en-US" dirty="0" smtClean="0">
                <a:solidFill>
                  <a:schemeClr val="bg1">
                    <a:lumMod val="75000"/>
                  </a:schemeClr>
                </a:solidFill>
              </a:rPr>
              <a:t> – Eli </a:t>
            </a:r>
            <a:r>
              <a:rPr lang="en-US" dirty="0" err="1" smtClean="0">
                <a:solidFill>
                  <a:schemeClr val="bg1">
                    <a:lumMod val="75000"/>
                  </a:schemeClr>
                </a:solidFill>
              </a:rPr>
              <a:t>Goldratt</a:t>
            </a:r>
            <a:r>
              <a:rPr lang="en-US" dirty="0" smtClean="0">
                <a:solidFill>
                  <a:schemeClr val="bg1">
                    <a:lumMod val="75000"/>
                  </a:schemeClr>
                </a:solidFill>
              </a:rPr>
              <a:t>, </a:t>
            </a:r>
            <a:r>
              <a:rPr lang="en-US" i="1" dirty="0" smtClean="0">
                <a:solidFill>
                  <a:schemeClr val="bg1">
                    <a:lumMod val="75000"/>
                  </a:schemeClr>
                </a:solidFill>
              </a:rPr>
              <a:t>The Goal</a:t>
            </a:r>
          </a:p>
          <a:p>
            <a:endParaRPr lang="en-US" baseline="0" dirty="0" smtClean="0"/>
          </a:p>
          <a:p>
            <a:r>
              <a:rPr lang="en-US" baseline="0" dirty="0" smtClean="0"/>
              <a:t>Your system can only go as fast as the slowest part.</a:t>
            </a:r>
          </a:p>
          <a:p>
            <a:endParaRPr lang="en-US" baseline="0" dirty="0" smtClean="0"/>
          </a:p>
          <a:p>
            <a:r>
              <a:rPr lang="en-US" dirty="0" smtClean="0"/>
              <a:t>Personally I don’t like knowing that</a:t>
            </a:r>
            <a:r>
              <a:rPr lang="en-US" baseline="0" dirty="0" smtClean="0"/>
              <a:t> there is work that can’t be done because </a:t>
            </a:r>
            <a:r>
              <a:rPr lang="en-US" b="0" u="sng" baseline="0" dirty="0" smtClean="0"/>
              <a:t>I’m</a:t>
            </a:r>
            <a:r>
              <a:rPr lang="en-US" baseline="0" dirty="0" smtClean="0"/>
              <a:t> the hold-up.</a:t>
            </a:r>
          </a:p>
          <a:p>
            <a:endParaRPr lang="en-US" baseline="0" dirty="0" smtClean="0"/>
          </a:p>
          <a:p>
            <a:r>
              <a:rPr lang="en-US" baseline="0" dirty="0" smtClean="0"/>
              <a:t>Example: If there’s work ready for me to review, I try to prioritize that so that it doesn’t slow down getting work to QA.</a:t>
            </a:r>
          </a:p>
          <a:p>
            <a:endParaRPr lang="en-US" baseline="0" dirty="0" smtClean="0"/>
          </a:p>
          <a:p>
            <a:r>
              <a:rPr lang="en-US" baseline="0" dirty="0" smtClean="0"/>
              <a:t>If you’re interested in learning more, look up </a:t>
            </a:r>
            <a:r>
              <a:rPr lang="en-US" b="0" u="sng" baseline="0" dirty="0" err="1" smtClean="0"/>
              <a:t>kanban</a:t>
            </a:r>
            <a:r>
              <a:rPr lang="en-US" b="0" baseline="0" dirty="0" smtClean="0"/>
              <a:t> or </a:t>
            </a:r>
            <a:r>
              <a:rPr lang="en-US" b="0" u="sng" baseline="0" dirty="0" smtClean="0"/>
              <a:t>theory of constraints</a:t>
            </a:r>
            <a:r>
              <a:rPr lang="en-US" b="0" baseline="0" dirty="0" smtClean="0"/>
              <a:t>.</a:t>
            </a:r>
            <a:endParaRPr lang="en-US" dirty="0"/>
          </a:p>
        </p:txBody>
      </p:sp>
      <p:sp>
        <p:nvSpPr>
          <p:cNvPr id="4" name="Slide Number Placeholder 3"/>
          <p:cNvSpPr>
            <a:spLocks noGrp="1"/>
          </p:cNvSpPr>
          <p:nvPr>
            <p:ph type="sldNum" sz="quarter" idx="10"/>
          </p:nvPr>
        </p:nvSpPr>
        <p:spPr/>
        <p:txBody>
          <a:bodyPr/>
          <a:lstStyle/>
          <a:p>
            <a:fld id="{25544DFA-FB8E-40C5-9C57-E1A610586FB1}" type="slidenum">
              <a:rPr lang="en-US" smtClean="0"/>
              <a:t>17</a:t>
            </a:fld>
            <a:endParaRPr lang="en-US"/>
          </a:p>
        </p:txBody>
      </p:sp>
    </p:spTree>
    <p:extLst>
      <p:ext uri="{BB962C8B-B14F-4D97-AF65-F5344CB8AC3E}">
        <p14:creationId xmlns:p14="http://schemas.microsoft.com/office/powerpoint/2010/main" val="271151021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smtClean="0"/>
              <a:t>Do It in</a:t>
            </a:r>
            <a:r>
              <a:rPr lang="en-US" b="1" u="sng" baseline="0" dirty="0" smtClean="0"/>
              <a:t> Public</a:t>
            </a:r>
          </a:p>
          <a:p>
            <a:endParaRPr lang="en-US" b="1" u="sng" dirty="0" smtClean="0"/>
          </a:p>
          <a:p>
            <a:r>
              <a:rPr lang="en-US" dirty="0" smtClean="0"/>
              <a:t>This goes back to C&amp;C</a:t>
            </a:r>
            <a:r>
              <a:rPr lang="en-US" baseline="0" dirty="0" smtClean="0"/>
              <a:t> and sharing your work with others.</a:t>
            </a:r>
          </a:p>
          <a:p>
            <a:endParaRPr lang="en-US" baseline="0" dirty="0" smtClean="0"/>
          </a:p>
          <a:p>
            <a:r>
              <a:rPr lang="en-US" b="1" dirty="0" smtClean="0">
                <a:sym typeface="Wingdings 3"/>
              </a:rPr>
              <a:t></a:t>
            </a:r>
          </a:p>
          <a:p>
            <a:endParaRPr lang="en-US" baseline="0" dirty="0" smtClean="0"/>
          </a:p>
          <a:p>
            <a:r>
              <a:rPr lang="en-US" baseline="0" dirty="0" smtClean="0"/>
              <a:t>Examples:</a:t>
            </a:r>
          </a:p>
          <a:p>
            <a:pPr marL="174708" indent="-174708">
              <a:buFont typeface="Arial" panose="020B0604020202020204" pitchFamily="34" charset="0"/>
              <a:buChar char="•"/>
            </a:pPr>
            <a:r>
              <a:rPr lang="en-US" baseline="0" dirty="0" smtClean="0"/>
              <a:t>Blogging</a:t>
            </a:r>
          </a:p>
          <a:p>
            <a:pPr marL="640594" lvl="1" indent="-174708">
              <a:buFont typeface="Arial" panose="020B0604020202020204" pitchFamily="34" charset="0"/>
              <a:buChar char="•"/>
            </a:pPr>
            <a:r>
              <a:rPr lang="en-US" baseline="0" dirty="0" smtClean="0"/>
              <a:t>Read a book and write Cliff’s Notes versions as a post</a:t>
            </a:r>
          </a:p>
          <a:p>
            <a:pPr marL="640594" lvl="1" indent="-174708">
              <a:buFont typeface="Arial" panose="020B0604020202020204" pitchFamily="34" charset="0"/>
              <a:buChar char="•"/>
            </a:pPr>
            <a:r>
              <a:rPr lang="en-US" baseline="0" dirty="0" smtClean="0"/>
              <a:t>“What I learned this week” posts</a:t>
            </a:r>
          </a:p>
          <a:p>
            <a:pPr marL="174708" indent="-174708">
              <a:buFont typeface="Arial" panose="020B0604020202020204" pitchFamily="34" charset="0"/>
              <a:buChar char="•"/>
            </a:pPr>
            <a:r>
              <a:rPr lang="en-US" baseline="0" dirty="0" smtClean="0"/>
              <a:t>Code repos</a:t>
            </a:r>
          </a:p>
          <a:p>
            <a:pPr marL="174708" indent="-174708">
              <a:buFont typeface="Arial" panose="020B0604020202020204" pitchFamily="34" charset="0"/>
              <a:buChar char="•"/>
            </a:pPr>
            <a:r>
              <a:rPr lang="en-US" baseline="0" dirty="0" smtClean="0"/>
              <a:t>Lunch-and-learn talks</a:t>
            </a:r>
          </a:p>
          <a:p>
            <a:pPr marL="174708" indent="-174708">
              <a:buFont typeface="Arial" panose="020B0604020202020204" pitchFamily="34" charset="0"/>
              <a:buChar char="•"/>
            </a:pPr>
            <a:r>
              <a:rPr lang="en-US" baseline="0" dirty="0" smtClean="0"/>
              <a:t>YouTube videos</a:t>
            </a:r>
          </a:p>
          <a:p>
            <a:pPr marL="174708" indent="-174708">
              <a:buFont typeface="Arial" panose="020B0604020202020204" pitchFamily="34" charset="0"/>
              <a:buChar char="•"/>
            </a:pPr>
            <a:endParaRPr lang="en-US" baseline="0" dirty="0" smtClean="0"/>
          </a:p>
          <a:p>
            <a:r>
              <a:rPr lang="en-US" baseline="0" dirty="0" smtClean="0"/>
              <a:t>This is tangentially related to “eat like a bird, poop like an elephant” (Guy Kawasaki). Be a voracious consumer of information, and spread knowledge liberally.</a:t>
            </a:r>
          </a:p>
          <a:p>
            <a:pPr marL="174708" indent="-174708">
              <a:buFont typeface="Arial" panose="020B0604020202020204" pitchFamily="34" charset="0"/>
              <a:buChar char="•"/>
            </a:pPr>
            <a:endParaRPr lang="en-US" baseline="0" dirty="0" smtClean="0"/>
          </a:p>
          <a:p>
            <a:r>
              <a:rPr lang="en-US" baseline="0" dirty="0" smtClean="0"/>
              <a:t>This also helps you get </a:t>
            </a:r>
            <a:r>
              <a:rPr lang="en-US" b="0" u="sng" baseline="0" dirty="0" smtClean="0"/>
              <a:t>feedback</a:t>
            </a:r>
            <a:r>
              <a:rPr lang="en-US" baseline="0" dirty="0" smtClean="0"/>
              <a:t>.</a:t>
            </a:r>
          </a:p>
          <a:p>
            <a:endParaRPr lang="en-US" baseline="0" dirty="0" smtClean="0"/>
          </a:p>
          <a:p>
            <a:endParaRPr lang="en-US" baseline="0" dirty="0" smtClean="0"/>
          </a:p>
          <a:p>
            <a:r>
              <a:rPr lang="en-US" baseline="0" dirty="0" smtClean="0"/>
              <a:t>Resources:</a:t>
            </a:r>
          </a:p>
          <a:p>
            <a:r>
              <a:rPr lang="en-US" dirty="0" smtClean="0"/>
              <a:t>https://www.youtube.com/watch?v=L7EGIt3-WUQ</a:t>
            </a:r>
            <a:endParaRPr lang="en-US" dirty="0"/>
          </a:p>
        </p:txBody>
      </p:sp>
      <p:sp>
        <p:nvSpPr>
          <p:cNvPr id="4" name="Slide Number Placeholder 3"/>
          <p:cNvSpPr>
            <a:spLocks noGrp="1"/>
          </p:cNvSpPr>
          <p:nvPr>
            <p:ph type="sldNum" sz="quarter" idx="10"/>
          </p:nvPr>
        </p:nvSpPr>
        <p:spPr/>
        <p:txBody>
          <a:bodyPr/>
          <a:lstStyle/>
          <a:p>
            <a:fld id="{25544DFA-FB8E-40C5-9C57-E1A610586FB1}" type="slidenum">
              <a:rPr lang="en-US" smtClean="0"/>
              <a:t>18</a:t>
            </a:fld>
            <a:endParaRPr lang="en-US"/>
          </a:p>
        </p:txBody>
      </p:sp>
    </p:spTree>
    <p:extLst>
      <p:ext uri="{BB962C8B-B14F-4D97-AF65-F5344CB8AC3E}">
        <p14:creationId xmlns:p14="http://schemas.microsoft.com/office/powerpoint/2010/main" val="387196274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smtClean="0"/>
              <a:t>Clean as You Cook</a:t>
            </a:r>
          </a:p>
          <a:p>
            <a:endParaRPr lang="en-US" dirty="0" smtClean="0"/>
          </a:p>
          <a:p>
            <a:r>
              <a:rPr lang="en-US" dirty="0" smtClean="0"/>
              <a:t>This</a:t>
            </a:r>
            <a:r>
              <a:rPr lang="en-US" baseline="0" dirty="0" smtClean="0"/>
              <a:t> is basically small batch sizes (from lean manufacturing).</a:t>
            </a:r>
          </a:p>
          <a:p>
            <a:endParaRPr lang="en-US" baseline="0" dirty="0" smtClean="0"/>
          </a:p>
          <a:p>
            <a:r>
              <a:rPr lang="en-US" baseline="0" dirty="0" smtClean="0"/>
              <a:t>You do the cooking and clean-up work more or less in parallel so that everything finishes at the same time.</a:t>
            </a:r>
          </a:p>
          <a:p>
            <a:endParaRPr lang="en-US" baseline="0" dirty="0" smtClean="0"/>
          </a:p>
          <a:p>
            <a:r>
              <a:rPr lang="en-US" baseline="0" dirty="0" smtClean="0"/>
              <a:t>Some developer analogues:</a:t>
            </a:r>
          </a:p>
          <a:p>
            <a:pPr marL="174708" indent="-174708">
              <a:buFont typeface="Arial" panose="020B0604020202020204" pitchFamily="34" charset="0"/>
              <a:buChar char="•"/>
            </a:pPr>
            <a:r>
              <a:rPr lang="en-US" b="0" u="sng" baseline="0" dirty="0" smtClean="0"/>
              <a:t>Test-driven design</a:t>
            </a:r>
            <a:r>
              <a:rPr lang="en-US" b="0" u="none" baseline="0" dirty="0" smtClean="0"/>
              <a:t> </a:t>
            </a:r>
            <a:r>
              <a:rPr lang="en-US" baseline="0" dirty="0" smtClean="0"/>
              <a:t>– instead of cooking (dev) then cleaning (testing), you do small amounts of both at the same time. At any point you stop, the kitchen (codebase) is clean.</a:t>
            </a:r>
          </a:p>
          <a:p>
            <a:pPr marL="174708" indent="-174708">
              <a:buFont typeface="Arial" panose="020B0604020202020204" pitchFamily="34" charset="0"/>
              <a:buChar char="•"/>
            </a:pPr>
            <a:r>
              <a:rPr lang="en-US" baseline="0" dirty="0" smtClean="0"/>
              <a:t>When you’re in a particularly messy section of code for some other reason (cooking), rename a variable here, refactor a method there (cleaning). You don’t need to clean the entire kitchen floor to ceiling – just the areas you work with.</a:t>
            </a:r>
          </a:p>
          <a:p>
            <a:pPr marL="174708" indent="-174708">
              <a:buFont typeface="Arial" panose="020B0604020202020204" pitchFamily="34" charset="0"/>
              <a:buChar char="•"/>
            </a:pPr>
            <a:endParaRPr lang="en-US" baseline="0" dirty="0" smtClean="0"/>
          </a:p>
          <a:p>
            <a:pPr marL="174708" indent="-174708">
              <a:buFont typeface="Arial" panose="020B0604020202020204" pitchFamily="34" charset="0"/>
              <a:buChar char="•"/>
            </a:pPr>
            <a:endParaRPr lang="en-US" baseline="0"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25544DFA-FB8E-40C5-9C57-E1A610586FB1}" type="slidenum">
              <a:rPr lang="en-US" smtClean="0"/>
              <a:t>19</a:t>
            </a:fld>
            <a:endParaRPr lang="en-US"/>
          </a:p>
        </p:txBody>
      </p:sp>
    </p:spTree>
    <p:extLst>
      <p:ext uri="{BB962C8B-B14F-4D97-AF65-F5344CB8AC3E}">
        <p14:creationId xmlns:p14="http://schemas.microsoft.com/office/powerpoint/2010/main" val="2455805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smtClean="0"/>
              <a:t>Context</a:t>
            </a:r>
          </a:p>
          <a:p>
            <a:endParaRPr lang="en-US" b="1" dirty="0" smtClean="0"/>
          </a:p>
          <a:p>
            <a:r>
              <a:rPr lang="en-US" b="1" dirty="0" smtClean="0">
                <a:sym typeface="Wingdings 3"/>
              </a:rPr>
              <a:t></a:t>
            </a:r>
          </a:p>
          <a:p>
            <a:endParaRPr lang="en-US" b="1" dirty="0" smtClean="0"/>
          </a:p>
          <a:p>
            <a:pPr marL="174708" indent="-174708">
              <a:buFont typeface="Arial" panose="020B0604020202020204" pitchFamily="34" charset="0"/>
              <a:buChar char="•"/>
            </a:pPr>
            <a:r>
              <a:rPr lang="en-US" baseline="0" dirty="0" smtClean="0"/>
              <a:t>Software Lead Weekly – </a:t>
            </a:r>
            <a:r>
              <a:rPr lang="en-US" baseline="0" dirty="0" err="1" smtClean="0"/>
              <a:t>thoughtbot</a:t>
            </a:r>
            <a:r>
              <a:rPr lang="en-US" baseline="0" dirty="0" smtClean="0"/>
              <a:t> playbook</a:t>
            </a:r>
          </a:p>
          <a:p>
            <a:pPr marL="174708" indent="-174708">
              <a:buFont typeface="Arial" panose="020B0604020202020204" pitchFamily="34" charset="0"/>
              <a:buChar char="•"/>
            </a:pPr>
            <a:r>
              <a:rPr lang="en-US" baseline="0" dirty="0" smtClean="0"/>
              <a:t>“Hello. You work at </a:t>
            </a:r>
            <a:r>
              <a:rPr lang="en-US" baseline="0" dirty="0" err="1" smtClean="0"/>
              <a:t>thoughtbot</a:t>
            </a:r>
            <a:r>
              <a:rPr lang="en-US" baseline="0" dirty="0" smtClean="0"/>
              <a:t>. This is your playbook. It details how you and your teammates run our software consulting company and how we make web and mobile products together. It is a living document that you can edit in a private GitHub repo. It’s filled with things we’ve learned based on our experience and study of other’s experiences.”</a:t>
            </a:r>
          </a:p>
          <a:p>
            <a:pPr marL="174708" indent="-174708">
              <a:buFont typeface="Arial" panose="020B0604020202020204" pitchFamily="34" charset="0"/>
              <a:buChar char="•"/>
            </a:pPr>
            <a:r>
              <a:rPr lang="en-US" baseline="0" dirty="0" smtClean="0"/>
              <a:t>Examples: laptop setup, platforms, tools, sprints, planning process, design tools, dev processes (e.g., TDD), deployment, instrumentation, sales, hiring, operations, social media…  </a:t>
            </a:r>
          </a:p>
          <a:p>
            <a:pPr marL="174708" indent="-174708">
              <a:buFont typeface="Arial" panose="020B0604020202020204" pitchFamily="34" charset="0"/>
              <a:buChar char="•"/>
            </a:pPr>
            <a:r>
              <a:rPr lang="en-US" baseline="0" dirty="0" smtClean="0"/>
              <a:t>Everything was spelled out! It didn’t hold your hand, but you get a framework – a safety net.</a:t>
            </a:r>
          </a:p>
          <a:p>
            <a:pPr marL="174708" indent="-174708">
              <a:buFont typeface="Arial" panose="020B0604020202020204" pitchFamily="34" charset="0"/>
              <a:buChar char="•"/>
            </a:pPr>
            <a:r>
              <a:rPr lang="en-US" baseline="0" dirty="0" smtClean="0"/>
              <a:t>Then I thought, “What would </a:t>
            </a:r>
            <a:r>
              <a:rPr lang="en-US" u="sng" baseline="0" dirty="0" smtClean="0"/>
              <a:t>my</a:t>
            </a:r>
            <a:r>
              <a:rPr lang="en-US" u="none" baseline="0" dirty="0" smtClean="0"/>
              <a:t> playbook look like?”</a:t>
            </a:r>
            <a:endParaRPr lang="en-US" baseline="0" dirty="0" smtClean="0"/>
          </a:p>
          <a:p>
            <a:endParaRPr lang="en-US" baseline="0" dirty="0" smtClean="0"/>
          </a:p>
          <a:p>
            <a:r>
              <a:rPr lang="en-US" b="1" dirty="0" smtClean="0">
                <a:sym typeface="Wingdings 3"/>
              </a:rPr>
              <a:t></a:t>
            </a:r>
          </a:p>
          <a:p>
            <a:endParaRPr lang="en-US" b="1" baseline="0" dirty="0" smtClean="0"/>
          </a:p>
          <a:p>
            <a:r>
              <a:rPr lang="en-US" baseline="0" dirty="0" smtClean="0"/>
              <a:t>Yes, if you’re introspective and open to considering new things. You’re probably doing some of these things already. It doesn’t really matter what your day job is or how senior you are.</a:t>
            </a:r>
          </a:p>
          <a:p>
            <a:endParaRPr lang="en-US" baseline="0" dirty="0" smtClean="0"/>
          </a:p>
          <a:p>
            <a:r>
              <a:rPr lang="en-US" baseline="0" dirty="0" smtClean="0"/>
              <a:t>Every one of is in this room </a:t>
            </a:r>
            <a:r>
              <a:rPr lang="en-US" u="sng" baseline="0" dirty="0" smtClean="0"/>
              <a:t>does things</a:t>
            </a:r>
            <a:r>
              <a:rPr lang="en-US" u="none" baseline="0" dirty="0" smtClean="0"/>
              <a:t>, even if it’s not explicitly laid out.</a:t>
            </a:r>
            <a:endParaRPr lang="en-US" baseline="0" dirty="0" smtClean="0"/>
          </a:p>
          <a:p>
            <a:endParaRPr lang="en-US" baseline="0" dirty="0" smtClean="0"/>
          </a:p>
          <a:p>
            <a:r>
              <a:rPr lang="en-US" baseline="0" dirty="0" smtClean="0"/>
              <a:t>Hopefully this talk will get you to think about who you are and what works for you, and will give you some categorized tips/plays you can refer to when you get stuck.</a:t>
            </a:r>
          </a:p>
          <a:p>
            <a:endParaRPr lang="en-US" baseline="0" dirty="0" smtClean="0"/>
          </a:p>
          <a:p>
            <a:r>
              <a:rPr lang="en-US" baseline="0" dirty="0" smtClean="0"/>
              <a:t>Your playbook is not just for your career – it can be personal (finances, relationships, fitness).</a:t>
            </a:r>
          </a:p>
          <a:p>
            <a:endParaRPr lang="en-US" baseline="0" dirty="0" smtClean="0"/>
          </a:p>
          <a:p>
            <a:r>
              <a:rPr lang="en-US" b="1" dirty="0" smtClean="0">
                <a:sym typeface="Wingdings 3"/>
              </a:rPr>
              <a:t></a:t>
            </a:r>
          </a:p>
          <a:p>
            <a:endParaRPr lang="en-US" baseline="0" dirty="0" smtClean="0"/>
          </a:p>
          <a:p>
            <a:pPr marL="174708" indent="-174708">
              <a:buFont typeface="Arial" panose="020B0604020202020204" pitchFamily="34" charset="0"/>
              <a:buChar char="•"/>
            </a:pPr>
            <a:r>
              <a:rPr lang="en-US" baseline="0" dirty="0" smtClean="0"/>
              <a:t>…too much detail; see the links in the slides after the talk, or reach out to me.</a:t>
            </a:r>
          </a:p>
          <a:p>
            <a:pPr marL="174708" indent="-174708">
              <a:buFont typeface="Arial" panose="020B0604020202020204" pitchFamily="34" charset="0"/>
              <a:buChar char="•"/>
            </a:pPr>
            <a:r>
              <a:rPr lang="en-US" baseline="0" dirty="0" smtClean="0"/>
              <a:t>Silver bullets. These work for me, but might not for you.</a:t>
            </a:r>
          </a:p>
          <a:p>
            <a:endParaRPr lang="en-US" baseline="0" dirty="0" smtClean="0"/>
          </a:p>
          <a:p>
            <a:r>
              <a:rPr lang="en-US" b="1" dirty="0" smtClean="0">
                <a:sym typeface="Wingdings 3"/>
              </a:rPr>
              <a:t></a:t>
            </a:r>
          </a:p>
          <a:p>
            <a:endParaRPr lang="en-US" baseline="0" dirty="0" smtClean="0"/>
          </a:p>
          <a:p>
            <a:r>
              <a:rPr lang="en-US" u="sng" dirty="0" smtClean="0"/>
              <a:t>Thesis</a:t>
            </a:r>
            <a:r>
              <a:rPr lang="en-US" dirty="0" smtClean="0"/>
              <a:t>:</a:t>
            </a:r>
            <a:r>
              <a:rPr lang="en-US" baseline="0" dirty="0" smtClean="0"/>
              <a:t> </a:t>
            </a:r>
            <a:r>
              <a:rPr lang="en-US" dirty="0" smtClean="0"/>
              <a:t>I want you to think about curating a set of plays that match your unique values, and take comfort in knowing those plays are there for you when you need them.</a:t>
            </a:r>
          </a:p>
          <a:p>
            <a:endParaRPr lang="en-US" dirty="0" smtClean="0"/>
          </a:p>
          <a:p>
            <a:pPr marL="174708" indent="-174708">
              <a:buFont typeface="Arial" panose="020B0604020202020204" pitchFamily="34" charset="0"/>
              <a:buChar char="•"/>
            </a:pPr>
            <a:r>
              <a:rPr lang="en-US" dirty="0" smtClean="0"/>
              <a:t>Find out what seems to work for other people, and then think about how you would apply that to various</a:t>
            </a:r>
            <a:r>
              <a:rPr lang="en-US" baseline="0" dirty="0" smtClean="0"/>
              <a:t> situations.</a:t>
            </a:r>
          </a:p>
          <a:p>
            <a:pPr marL="174708" indent="-174708">
              <a:buFont typeface="Arial" panose="020B0604020202020204" pitchFamily="34" charset="0"/>
              <a:buChar char="•"/>
            </a:pPr>
            <a:r>
              <a:rPr lang="en-US" dirty="0" smtClean="0"/>
              <a:t>I want to encourage you to get in the </a:t>
            </a:r>
            <a:r>
              <a:rPr lang="en-US" u="none" dirty="0" smtClean="0"/>
              <a:t>habit</a:t>
            </a:r>
            <a:r>
              <a:rPr lang="en-US" dirty="0" smtClean="0"/>
              <a:t> of thinking about </a:t>
            </a:r>
            <a:r>
              <a:rPr lang="en-US" u="sng" dirty="0" smtClean="0"/>
              <a:t>what you do, and</a:t>
            </a:r>
            <a:r>
              <a:rPr lang="en-US" u="sng" baseline="0" dirty="0" smtClean="0"/>
              <a:t> why you do it</a:t>
            </a:r>
            <a:r>
              <a:rPr lang="en-US" baseline="0" dirty="0" smtClean="0"/>
              <a:t>.</a:t>
            </a:r>
            <a:endParaRPr lang="en-US" dirty="0" smtClean="0"/>
          </a:p>
          <a:p>
            <a:pPr marL="174708" indent="-174708" defTabSz="931774">
              <a:buFont typeface="Arial" panose="020B0604020202020204" pitchFamily="34" charset="0"/>
              <a:buChar char="•"/>
              <a:defRPr/>
            </a:pPr>
            <a:r>
              <a:rPr lang="en-US" dirty="0" smtClean="0"/>
              <a:t>Your playbook</a:t>
            </a:r>
            <a:r>
              <a:rPr lang="en-US" baseline="0" dirty="0" smtClean="0"/>
              <a:t> is there to help you when you need grounding, and to help you break out of the loop of overanalyzing.</a:t>
            </a:r>
          </a:p>
          <a:p>
            <a:pPr defTabSz="931774">
              <a:defRPr/>
            </a:pPr>
            <a:endParaRPr lang="en-US" baseline="0" dirty="0" smtClean="0"/>
          </a:p>
          <a:p>
            <a:endParaRPr lang="en-US" dirty="0" smtClean="0"/>
          </a:p>
          <a:p>
            <a:r>
              <a:rPr lang="en-US" dirty="0" smtClean="0"/>
              <a:t>Resources:</a:t>
            </a:r>
          </a:p>
          <a:p>
            <a:pPr marL="174708" indent="-174708" defTabSz="931774">
              <a:buFont typeface="Arial" panose="020B0604020202020204" pitchFamily="34" charset="0"/>
              <a:buChar char="•"/>
              <a:defRPr/>
            </a:pPr>
            <a:r>
              <a:rPr lang="en-US" baseline="0" dirty="0" smtClean="0"/>
              <a:t>https://playbook.thoughtbot.com/</a:t>
            </a:r>
          </a:p>
          <a:p>
            <a:pPr marL="174708" indent="-174708">
              <a:buFont typeface="Arial" panose="020B0604020202020204" pitchFamily="34" charset="0"/>
              <a:buChar char="•"/>
            </a:pPr>
            <a:r>
              <a:rPr lang="en-US" dirty="0" smtClean="0"/>
              <a:t>http://softwareleadweekly.com/</a:t>
            </a:r>
          </a:p>
        </p:txBody>
      </p:sp>
      <p:sp>
        <p:nvSpPr>
          <p:cNvPr id="4" name="Slide Number Placeholder 3"/>
          <p:cNvSpPr>
            <a:spLocks noGrp="1"/>
          </p:cNvSpPr>
          <p:nvPr>
            <p:ph type="sldNum" sz="quarter" idx="10"/>
          </p:nvPr>
        </p:nvSpPr>
        <p:spPr/>
        <p:txBody>
          <a:bodyPr/>
          <a:lstStyle/>
          <a:p>
            <a:fld id="{25544DFA-FB8E-40C5-9C57-E1A610586FB1}" type="slidenum">
              <a:rPr lang="en-US" smtClean="0"/>
              <a:t>2</a:t>
            </a:fld>
            <a:endParaRPr lang="en-US"/>
          </a:p>
        </p:txBody>
      </p:sp>
    </p:spTree>
    <p:extLst>
      <p:ext uri="{BB962C8B-B14F-4D97-AF65-F5344CB8AC3E}">
        <p14:creationId xmlns:p14="http://schemas.microsoft.com/office/powerpoint/2010/main" val="39423237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smtClean="0"/>
              <a:t>Boy</a:t>
            </a:r>
            <a:r>
              <a:rPr lang="en-US" b="1" u="sng" baseline="0" dirty="0" smtClean="0"/>
              <a:t> Scout Rule</a:t>
            </a:r>
            <a:endParaRPr lang="en-US" b="1" u="sng" dirty="0" smtClean="0"/>
          </a:p>
          <a:p>
            <a:endParaRPr lang="en-US" dirty="0" smtClean="0"/>
          </a:p>
          <a:p>
            <a:r>
              <a:rPr lang="en-US" dirty="0" smtClean="0"/>
              <a:t>?: Do you remember what the rule is?</a:t>
            </a:r>
          </a:p>
          <a:p>
            <a:r>
              <a:rPr lang="en-US" b="0" u="sng" dirty="0" smtClean="0"/>
              <a:t>Leave the campground</a:t>
            </a:r>
            <a:r>
              <a:rPr lang="en-US" b="0" u="sng" baseline="0" dirty="0" smtClean="0"/>
              <a:t> cleaner than you found it.</a:t>
            </a:r>
          </a:p>
          <a:p>
            <a:endParaRPr lang="en-US" b="1" baseline="0" dirty="0" smtClean="0"/>
          </a:p>
          <a:p>
            <a:r>
              <a:rPr lang="en-US" b="0" baseline="0" dirty="0" smtClean="0"/>
              <a:t>Your campground is your code.</a:t>
            </a:r>
          </a:p>
          <a:p>
            <a:endParaRPr lang="en-US" b="0" baseline="0" dirty="0" smtClean="0"/>
          </a:p>
          <a:p>
            <a:r>
              <a:rPr lang="en-US" b="0" baseline="0" dirty="0" smtClean="0"/>
              <a:t>Just like cleaning as you cook, you don’t have to do everything; just make something a little better than you found it.</a:t>
            </a:r>
          </a:p>
          <a:p>
            <a:endParaRPr lang="en-US" b="0" baseline="0" dirty="0" smtClean="0"/>
          </a:p>
          <a:p>
            <a:r>
              <a:rPr lang="en-US" b="0" baseline="0" dirty="0" smtClean="0"/>
              <a:t>If you set that behavior as the norm, others will be likely to follow suit (or at least think twice before leaving a mess).</a:t>
            </a:r>
          </a:p>
          <a:p>
            <a:endParaRPr lang="en-US" b="1" baseline="0" dirty="0" smtClean="0"/>
          </a:p>
          <a:p>
            <a:r>
              <a:rPr lang="en-US" b="0" dirty="0" smtClean="0"/>
              <a:t>Resources:</a:t>
            </a:r>
          </a:p>
          <a:p>
            <a:r>
              <a:rPr lang="en-US" b="0" dirty="0" smtClean="0"/>
              <a:t>http://pragmaticcraftsman.com/2011/03/the-boy-scout-rule/</a:t>
            </a:r>
          </a:p>
        </p:txBody>
      </p:sp>
      <p:sp>
        <p:nvSpPr>
          <p:cNvPr id="4" name="Slide Number Placeholder 3"/>
          <p:cNvSpPr>
            <a:spLocks noGrp="1"/>
          </p:cNvSpPr>
          <p:nvPr>
            <p:ph type="sldNum" sz="quarter" idx="10"/>
          </p:nvPr>
        </p:nvSpPr>
        <p:spPr/>
        <p:txBody>
          <a:bodyPr/>
          <a:lstStyle/>
          <a:p>
            <a:fld id="{25544DFA-FB8E-40C5-9C57-E1A610586FB1}" type="slidenum">
              <a:rPr lang="en-US" smtClean="0"/>
              <a:t>20</a:t>
            </a:fld>
            <a:endParaRPr lang="en-US"/>
          </a:p>
        </p:txBody>
      </p:sp>
    </p:spTree>
    <p:extLst>
      <p:ext uri="{BB962C8B-B14F-4D97-AF65-F5344CB8AC3E}">
        <p14:creationId xmlns:p14="http://schemas.microsoft.com/office/powerpoint/2010/main" val="349063353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smtClean="0"/>
              <a:t>Now that you’ve spent time thinking</a:t>
            </a:r>
            <a:r>
              <a:rPr lang="en-US" baseline="0" dirty="0" smtClean="0"/>
              <a:t> about your identity and the general plays for your playbook, realize that these are habits and are in your back pocket to give you a foundation for when situations arise.</a:t>
            </a:r>
          </a:p>
          <a:p>
            <a:pPr defTabSz="931774">
              <a:defRPr/>
            </a:pPr>
            <a:r>
              <a:rPr lang="en-US" baseline="0" dirty="0" smtClean="0"/>
              <a:t/>
            </a:r>
            <a:br>
              <a:rPr lang="en-US" baseline="0" dirty="0" smtClean="0"/>
            </a:br>
            <a:r>
              <a:rPr lang="en-US" baseline="0" dirty="0" smtClean="0"/>
              <a:t>For your homework (building out your playbook), hold these situations in your mind and visualize yourself in that scenario. What do you see? How do you feel? The </a:t>
            </a:r>
            <a:r>
              <a:rPr lang="en-US" u="sng" baseline="0" dirty="0" smtClean="0"/>
              <a:t>feel</a:t>
            </a:r>
            <a:r>
              <a:rPr lang="en-US" u="none" baseline="0" dirty="0" smtClean="0"/>
              <a:t> part is important because the plays are going to help redirect negative feelings or build on positive ones. Really use that.</a:t>
            </a:r>
            <a:endParaRPr lang="en-US" dirty="0" smtClean="0"/>
          </a:p>
        </p:txBody>
      </p:sp>
      <p:sp>
        <p:nvSpPr>
          <p:cNvPr id="4" name="Slide Number Placeholder 3"/>
          <p:cNvSpPr>
            <a:spLocks noGrp="1"/>
          </p:cNvSpPr>
          <p:nvPr>
            <p:ph type="sldNum" sz="quarter" idx="10"/>
          </p:nvPr>
        </p:nvSpPr>
        <p:spPr/>
        <p:txBody>
          <a:bodyPr/>
          <a:lstStyle/>
          <a:p>
            <a:fld id="{25544DFA-FB8E-40C5-9C57-E1A610586FB1}" type="slidenum">
              <a:rPr lang="en-US" smtClean="0"/>
              <a:t>21</a:t>
            </a:fld>
            <a:endParaRPr lang="en-US"/>
          </a:p>
        </p:txBody>
      </p:sp>
    </p:spTree>
    <p:extLst>
      <p:ext uri="{BB962C8B-B14F-4D97-AF65-F5344CB8AC3E}">
        <p14:creationId xmlns:p14="http://schemas.microsoft.com/office/powerpoint/2010/main" val="349757438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b="1" u="sng" baseline="0" dirty="0" smtClean="0"/>
              <a:t>You’re in New Territory</a:t>
            </a:r>
          </a:p>
          <a:p>
            <a:pPr defTabSz="931774">
              <a:defRPr/>
            </a:pPr>
            <a:endParaRPr lang="en-US" b="1" u="sng" baseline="0" dirty="0" smtClean="0"/>
          </a:p>
          <a:p>
            <a:r>
              <a:rPr lang="en-US" b="1" dirty="0" smtClean="0">
                <a:sym typeface="Wingdings 3"/>
              </a:rPr>
              <a:t></a:t>
            </a:r>
          </a:p>
          <a:p>
            <a:endParaRPr lang="en-US" dirty="0" smtClean="0"/>
          </a:p>
          <a:p>
            <a:r>
              <a:rPr lang="en-US" dirty="0" smtClean="0"/>
              <a:t>Get to high ground</a:t>
            </a:r>
            <a:r>
              <a:rPr lang="en-US" baseline="0" dirty="0" smtClean="0"/>
              <a:t> and get your bearings so that you can see what you’re up against.</a:t>
            </a:r>
          </a:p>
          <a:p>
            <a:endParaRPr lang="en-US" baseline="0" dirty="0" smtClean="0"/>
          </a:p>
          <a:p>
            <a:r>
              <a:rPr lang="en-US" b="1" dirty="0" smtClean="0">
                <a:sym typeface="Wingdings 3"/>
              </a:rPr>
              <a:t></a:t>
            </a:r>
          </a:p>
          <a:p>
            <a:endParaRPr lang="en-US" dirty="0" smtClean="0"/>
          </a:p>
          <a:p>
            <a:r>
              <a:rPr lang="en-US" dirty="0" smtClean="0"/>
              <a:t>Just like water, food, and shelter are a priority,</a:t>
            </a:r>
            <a:r>
              <a:rPr lang="en-US" baseline="0" dirty="0" smtClean="0"/>
              <a:t> think about what needs to be tackled first. Remember that priorities change depending on your context.</a:t>
            </a:r>
          </a:p>
          <a:p>
            <a:endParaRPr lang="en-US" baseline="0" dirty="0" smtClean="0"/>
          </a:p>
          <a:p>
            <a:r>
              <a:rPr lang="en-US" b="1" dirty="0" smtClean="0">
                <a:sym typeface="Wingdings 3"/>
              </a:rPr>
              <a:t></a:t>
            </a:r>
          </a:p>
          <a:p>
            <a:endParaRPr lang="en-US" dirty="0" smtClean="0"/>
          </a:p>
          <a:p>
            <a:r>
              <a:rPr lang="en-US" dirty="0" smtClean="0"/>
              <a:t>Always keep that global goal in mind. Distractions may</a:t>
            </a:r>
            <a:r>
              <a:rPr lang="en-US" baseline="0" dirty="0" smtClean="0"/>
              <a:t> lure you away as you encounter local maxima. On that note, if you encounter one of those, have triggers on when to stop digging.</a:t>
            </a:r>
          </a:p>
          <a:p>
            <a:endParaRPr lang="en-US" baseline="0" dirty="0" smtClean="0"/>
          </a:p>
          <a:p>
            <a:r>
              <a:rPr lang="en-US" b="1" dirty="0" smtClean="0">
                <a:sym typeface="Wingdings 3"/>
              </a:rPr>
              <a:t></a:t>
            </a:r>
          </a:p>
          <a:p>
            <a:endParaRPr lang="en-US" baseline="0" dirty="0" smtClean="0"/>
          </a:p>
          <a:p>
            <a:r>
              <a:rPr lang="en-US" baseline="0" dirty="0" smtClean="0"/>
              <a:t>Because this is a new area, failure is likely. What would you do if that happened? Think about these </a:t>
            </a:r>
            <a:r>
              <a:rPr lang="en-US" u="sng" baseline="0" dirty="0" smtClean="0"/>
              <a:t>before</a:t>
            </a:r>
            <a:r>
              <a:rPr lang="en-US" baseline="0" dirty="0" smtClean="0"/>
              <a:t> acting.</a:t>
            </a:r>
          </a:p>
          <a:p>
            <a:endParaRPr lang="en-US" baseline="0" dirty="0" smtClean="0"/>
          </a:p>
          <a:p>
            <a:r>
              <a:rPr lang="en-US" b="1" dirty="0" smtClean="0">
                <a:sym typeface="Wingdings 3"/>
              </a:rPr>
              <a:t></a:t>
            </a:r>
          </a:p>
          <a:p>
            <a:endParaRPr lang="en-US" baseline="0" dirty="0" smtClean="0"/>
          </a:p>
          <a:p>
            <a:r>
              <a:rPr lang="en-US" baseline="0" dirty="0" smtClean="0"/>
              <a:t>It’s likely that other people have been in this situation before. Reach out to your community. If someone on your team has experience, pair/mob programming is an excellent tool.</a:t>
            </a:r>
          </a:p>
          <a:p>
            <a:endParaRPr lang="en-US" baseline="0" dirty="0" smtClean="0"/>
          </a:p>
          <a:p>
            <a:r>
              <a:rPr lang="en-US" baseline="0" dirty="0" smtClean="0"/>
              <a:t>On that note…</a:t>
            </a:r>
          </a:p>
          <a:p>
            <a:pPr defTabSz="931774">
              <a:defRPr/>
            </a:pPr>
            <a:endParaRPr lang="en-US" b="1" baseline="0" dirty="0" smtClean="0"/>
          </a:p>
          <a:p>
            <a:r>
              <a:rPr lang="en-US" b="1" dirty="0" smtClean="0">
                <a:sym typeface="Wingdings 3"/>
              </a:rPr>
              <a:t></a:t>
            </a:r>
          </a:p>
          <a:p>
            <a:endParaRPr lang="en-US" baseline="0" dirty="0" smtClean="0"/>
          </a:p>
          <a:p>
            <a:r>
              <a:rPr lang="en-US" baseline="0" dirty="0" smtClean="0"/>
              <a:t>…keeping others informed about how well you’re faring is helpful. Nothing’s worse then sending someone out to the deep end and then have 3 weeks of radio silence. Document (publically!) what you learned so that others don’t have to stumble in the dark.</a:t>
            </a:r>
            <a:endParaRPr lang="en-US" dirty="0" smtClean="0"/>
          </a:p>
          <a:p>
            <a:endParaRPr lang="en-US" dirty="0" smtClean="0"/>
          </a:p>
          <a:p>
            <a:endParaRPr lang="en-US" dirty="0" smtClean="0"/>
          </a:p>
          <a:p>
            <a:r>
              <a:rPr lang="en-US" dirty="0" smtClean="0"/>
              <a:t>Resource: http://www.geoffmazeroff.com/2015/01/16/developer-as-survivalist/</a:t>
            </a:r>
            <a:endParaRPr lang="en-US" dirty="0"/>
          </a:p>
        </p:txBody>
      </p:sp>
      <p:sp>
        <p:nvSpPr>
          <p:cNvPr id="4" name="Slide Number Placeholder 3"/>
          <p:cNvSpPr>
            <a:spLocks noGrp="1"/>
          </p:cNvSpPr>
          <p:nvPr>
            <p:ph type="sldNum" sz="quarter" idx="10"/>
          </p:nvPr>
        </p:nvSpPr>
        <p:spPr/>
        <p:txBody>
          <a:bodyPr/>
          <a:lstStyle/>
          <a:p>
            <a:fld id="{25544DFA-FB8E-40C5-9C57-E1A610586FB1}" type="slidenum">
              <a:rPr lang="en-US" smtClean="0"/>
              <a:t>22</a:t>
            </a:fld>
            <a:endParaRPr lang="en-US"/>
          </a:p>
        </p:txBody>
      </p:sp>
    </p:spTree>
    <p:extLst>
      <p:ext uri="{BB962C8B-B14F-4D97-AF65-F5344CB8AC3E}">
        <p14:creationId xmlns:p14="http://schemas.microsoft.com/office/powerpoint/2010/main" val="279249709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smtClean="0"/>
              <a:t>You Need to Plan a Project</a:t>
            </a:r>
          </a:p>
          <a:p>
            <a:endParaRPr lang="en-US" b="1" u="sng" dirty="0" smtClean="0"/>
          </a:p>
          <a:p>
            <a:r>
              <a:rPr lang="en-US" b="1" dirty="0" smtClean="0">
                <a:sym typeface="Wingdings 3"/>
              </a:rPr>
              <a:t></a:t>
            </a:r>
          </a:p>
          <a:p>
            <a:endParaRPr lang="en-US" dirty="0" smtClean="0"/>
          </a:p>
          <a:p>
            <a:r>
              <a:rPr lang="en-US" dirty="0" smtClean="0"/>
              <a:t>This is like addressing a bottleneck.</a:t>
            </a:r>
            <a:r>
              <a:rPr lang="en-US" baseline="0" dirty="0" smtClean="0"/>
              <a:t> What the part (assumption) that if you’re wrong will cause the most damage? For example, evaluating a replacement piece of hardware for my job…</a:t>
            </a:r>
          </a:p>
          <a:p>
            <a:endParaRPr lang="en-US" baseline="0" dirty="0" smtClean="0"/>
          </a:p>
          <a:p>
            <a:r>
              <a:rPr lang="en-US" b="1" dirty="0" smtClean="0">
                <a:sym typeface="Wingdings 3"/>
              </a:rPr>
              <a:t></a:t>
            </a:r>
          </a:p>
          <a:p>
            <a:endParaRPr lang="en-US" baseline="0" dirty="0" smtClean="0"/>
          </a:p>
          <a:p>
            <a:r>
              <a:rPr lang="en-US" baseline="0" dirty="0" smtClean="0"/>
              <a:t>This is basically agile and lean. Build/measure/learn in small steps so you can </a:t>
            </a:r>
            <a:r>
              <a:rPr lang="en-US" u="sng" baseline="0" dirty="0" smtClean="0"/>
              <a:t>adapt to change</a:t>
            </a:r>
            <a:r>
              <a:rPr lang="en-US" u="none" baseline="0" dirty="0" smtClean="0"/>
              <a:t>. Remember the idea of small batch size can seem counter-intuitive, but is essential to being adaptive.</a:t>
            </a:r>
          </a:p>
          <a:p>
            <a:endParaRPr lang="en-US" u="none" baseline="0" dirty="0" smtClean="0"/>
          </a:p>
          <a:p>
            <a:r>
              <a:rPr lang="en-US" u="none" baseline="0" dirty="0" smtClean="0"/>
              <a:t>Now we can bring in some of those general plays from before.</a:t>
            </a:r>
          </a:p>
          <a:p>
            <a:endParaRPr lang="en-US" u="none" baseline="0" dirty="0" smtClean="0"/>
          </a:p>
          <a:p>
            <a:r>
              <a:rPr lang="en-US" b="1" dirty="0" smtClean="0">
                <a:sym typeface="Wingdings 3"/>
              </a:rPr>
              <a:t></a:t>
            </a:r>
          </a:p>
        </p:txBody>
      </p:sp>
      <p:sp>
        <p:nvSpPr>
          <p:cNvPr id="4" name="Slide Number Placeholder 3"/>
          <p:cNvSpPr>
            <a:spLocks noGrp="1"/>
          </p:cNvSpPr>
          <p:nvPr>
            <p:ph type="sldNum" sz="quarter" idx="10"/>
          </p:nvPr>
        </p:nvSpPr>
        <p:spPr/>
        <p:txBody>
          <a:bodyPr/>
          <a:lstStyle/>
          <a:p>
            <a:fld id="{25544DFA-FB8E-40C5-9C57-E1A610586FB1}" type="slidenum">
              <a:rPr lang="en-US" smtClean="0"/>
              <a:t>23</a:t>
            </a:fld>
            <a:endParaRPr lang="en-US"/>
          </a:p>
        </p:txBody>
      </p:sp>
    </p:spTree>
    <p:extLst>
      <p:ext uri="{BB962C8B-B14F-4D97-AF65-F5344CB8AC3E}">
        <p14:creationId xmlns:p14="http://schemas.microsoft.com/office/powerpoint/2010/main" val="337235404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b="1" u="sng" dirty="0" smtClean="0"/>
              <a:t>You’re Considering</a:t>
            </a:r>
            <a:r>
              <a:rPr lang="en-US" b="1" u="sng" baseline="0" dirty="0" smtClean="0"/>
              <a:t> Starting Something</a:t>
            </a:r>
          </a:p>
          <a:p>
            <a:pPr defTabSz="931774">
              <a:defRPr/>
            </a:pPr>
            <a:endParaRPr lang="en-US" b="1" u="sng" dirty="0" smtClean="0"/>
          </a:p>
          <a:p>
            <a:pPr defTabSz="931774">
              <a:defRPr/>
            </a:pPr>
            <a:r>
              <a:rPr lang="en-US" dirty="0" smtClean="0"/>
              <a:t>Things that come to mind</a:t>
            </a:r>
            <a:r>
              <a:rPr lang="en-US" baseline="0" dirty="0" smtClean="0"/>
              <a:t> are blogging, teaching, working on a task management app, or speaking at an event.</a:t>
            </a:r>
          </a:p>
          <a:p>
            <a:endParaRPr lang="en-US" b="1" dirty="0" smtClean="0"/>
          </a:p>
          <a:p>
            <a:r>
              <a:rPr lang="en-US" b="1" dirty="0" smtClean="0">
                <a:sym typeface="Wingdings 3"/>
              </a:rPr>
              <a:t></a:t>
            </a:r>
          </a:p>
          <a:p>
            <a:endParaRPr lang="en-US" dirty="0" smtClean="0"/>
          </a:p>
          <a:p>
            <a:r>
              <a:rPr lang="en-US" dirty="0" smtClean="0"/>
              <a:t>Just because someone else has done it doesn’t mean there no value in </a:t>
            </a:r>
            <a:r>
              <a:rPr lang="en-US" b="0" u="sng" dirty="0" smtClean="0"/>
              <a:t>you</a:t>
            </a:r>
            <a:r>
              <a:rPr lang="en-US" dirty="0" smtClean="0"/>
              <a:t> doing it.</a:t>
            </a:r>
          </a:p>
          <a:p>
            <a:endParaRPr lang="en-US" dirty="0" smtClean="0"/>
          </a:p>
          <a:p>
            <a:r>
              <a:rPr lang="en-US" dirty="0" smtClean="0"/>
              <a:t>Advice:</a:t>
            </a:r>
            <a:r>
              <a:rPr lang="en-US" baseline="0" dirty="0" smtClean="0"/>
              <a:t> Go for it!</a:t>
            </a:r>
          </a:p>
          <a:p>
            <a:endParaRPr lang="en-US" dirty="0" smtClean="0"/>
          </a:p>
          <a:p>
            <a:endParaRPr lang="en-US" dirty="0" smtClean="0"/>
          </a:p>
          <a:p>
            <a:r>
              <a:rPr lang="en-US" baseline="0" dirty="0" smtClean="0"/>
              <a:t>Sometimes there’s value in building something from scratch (reinventing the wheel) – you learn how to put things together </a:t>
            </a:r>
            <a:r>
              <a:rPr lang="en-US" b="0" u="sng" baseline="0" dirty="0" smtClean="0"/>
              <a:t>for yourself</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25544DFA-FB8E-40C5-9C57-E1A610586FB1}" type="slidenum">
              <a:rPr lang="en-US" smtClean="0"/>
              <a:t>24</a:t>
            </a:fld>
            <a:endParaRPr lang="en-US"/>
          </a:p>
        </p:txBody>
      </p:sp>
    </p:spTree>
    <p:extLst>
      <p:ext uri="{BB962C8B-B14F-4D97-AF65-F5344CB8AC3E}">
        <p14:creationId xmlns:p14="http://schemas.microsoft.com/office/powerpoint/2010/main" val="427946912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smtClean="0"/>
              <a:t>You Just</a:t>
            </a:r>
            <a:r>
              <a:rPr lang="en-US" b="1" u="sng" baseline="0" dirty="0" smtClean="0"/>
              <a:t> Got Hired</a:t>
            </a:r>
          </a:p>
          <a:p>
            <a:endParaRPr lang="en-US" b="1" u="sng" dirty="0" smtClean="0"/>
          </a:p>
          <a:p>
            <a:r>
              <a:rPr lang="en-US" dirty="0" smtClean="0"/>
              <a:t>There’s the obvious stuff of user</a:t>
            </a:r>
            <a:r>
              <a:rPr lang="en-US" baseline="0" dirty="0" smtClean="0"/>
              <a:t> accounts, meeting schedules, submitting timesheets. Let’s go beyond that…</a:t>
            </a:r>
          </a:p>
          <a:p>
            <a:endParaRPr lang="en-US" baseline="0" dirty="0" smtClean="0"/>
          </a:p>
          <a:p>
            <a:r>
              <a:rPr lang="en-US" b="1" dirty="0" smtClean="0">
                <a:sym typeface="Wingdings 3"/>
              </a:rPr>
              <a:t></a:t>
            </a:r>
          </a:p>
          <a:p>
            <a:endParaRPr lang="en-US" baseline="0" dirty="0" smtClean="0"/>
          </a:p>
          <a:p>
            <a:r>
              <a:rPr lang="en-US" baseline="0" dirty="0" smtClean="0"/>
              <a:t>Get to know others, not just the other </a:t>
            </a:r>
            <a:r>
              <a:rPr lang="en-US" baseline="0" dirty="0" err="1" smtClean="0"/>
              <a:t>devs</a:t>
            </a:r>
            <a:r>
              <a:rPr lang="en-US" baseline="0" dirty="0" smtClean="0"/>
              <a:t>. This plays to my interests/desire to work at a small company. I get to understand what people do and why they do it – what makes them light up (or get upset).</a:t>
            </a:r>
          </a:p>
          <a:p>
            <a:endParaRPr lang="en-US" baseline="0" dirty="0" smtClean="0"/>
          </a:p>
          <a:p>
            <a:r>
              <a:rPr lang="en-US" b="1" dirty="0" smtClean="0">
                <a:sym typeface="Wingdings 3"/>
              </a:rPr>
              <a:t></a:t>
            </a:r>
          </a:p>
          <a:p>
            <a:endParaRPr lang="en-US" baseline="0" dirty="0" smtClean="0"/>
          </a:p>
          <a:p>
            <a:r>
              <a:rPr lang="en-US" baseline="0" dirty="0" smtClean="0"/>
              <a:t>Inter-department projects can be a win-win – you get to learn more about how their end of the business works all while building trust (and something helpful for them to use). Recall that one of the processes I mentioned earlier about “being a multiplier”.</a:t>
            </a:r>
          </a:p>
          <a:p>
            <a:endParaRPr lang="en-US" baseline="0" dirty="0" smtClean="0"/>
          </a:p>
          <a:p>
            <a:r>
              <a:rPr lang="en-US" b="1" dirty="0" smtClean="0">
                <a:sym typeface="Wingdings 3"/>
              </a:rPr>
              <a:t></a:t>
            </a:r>
          </a:p>
          <a:p>
            <a:endParaRPr lang="en-US" baseline="0" dirty="0" smtClean="0"/>
          </a:p>
          <a:p>
            <a:r>
              <a:rPr lang="en-US" baseline="0" dirty="0" smtClean="0"/>
              <a:t>The greater variety of people you work with, the better. You get different perspectives and learn different lessons.</a:t>
            </a:r>
          </a:p>
          <a:p>
            <a:endParaRPr lang="en-US" baseline="0" dirty="0" smtClean="0"/>
          </a:p>
          <a:p>
            <a:r>
              <a:rPr lang="en-US" baseline="0" dirty="0" smtClean="0"/>
              <a:t>Practically speaking, the more people that have </a:t>
            </a:r>
            <a:r>
              <a:rPr lang="en-US" u="sng" baseline="0" dirty="0" smtClean="0"/>
              <a:t>seen you code</a:t>
            </a:r>
            <a:r>
              <a:rPr lang="en-US" baseline="0" dirty="0" smtClean="0"/>
              <a:t>, the more references you have for future work in or outside the company.</a:t>
            </a:r>
          </a:p>
          <a:p>
            <a:pPr marL="232943" indent="-232943">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25544DFA-FB8E-40C5-9C57-E1A610586FB1}" type="slidenum">
              <a:rPr lang="en-US" smtClean="0"/>
              <a:t>25</a:t>
            </a:fld>
            <a:endParaRPr lang="en-US"/>
          </a:p>
        </p:txBody>
      </p:sp>
    </p:spTree>
    <p:extLst>
      <p:ext uri="{BB962C8B-B14F-4D97-AF65-F5344CB8AC3E}">
        <p14:creationId xmlns:p14="http://schemas.microsoft.com/office/powerpoint/2010/main" val="96811706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b="1" u="sng" dirty="0"/>
              <a:t>Staying Happy at Your Job</a:t>
            </a:r>
          </a:p>
          <a:p>
            <a:pPr defTabSz="931774">
              <a:defRPr/>
            </a:pPr>
            <a:endParaRPr lang="en-US" b="1" dirty="0"/>
          </a:p>
          <a:p>
            <a:r>
              <a:rPr lang="en-US" b="1" dirty="0" smtClean="0">
                <a:sym typeface="Wingdings 3"/>
              </a:rPr>
              <a:t></a:t>
            </a:r>
          </a:p>
          <a:p>
            <a:pPr defTabSz="931774">
              <a:defRPr/>
            </a:pPr>
            <a:endParaRPr lang="en-US" b="1" dirty="0"/>
          </a:p>
          <a:p>
            <a:pPr marL="174708" indent="-174708" defTabSz="931774">
              <a:buFont typeface="Arial" panose="020B0604020202020204" pitchFamily="34" charset="0"/>
              <a:buChar char="•"/>
              <a:defRPr/>
            </a:pPr>
            <a:r>
              <a:rPr lang="en-US" dirty="0"/>
              <a:t>Do I know what's expected of me</a:t>
            </a:r>
          </a:p>
          <a:p>
            <a:pPr marL="174708" indent="-174708" defTabSz="931774">
              <a:buFont typeface="Arial" panose="020B0604020202020204" pitchFamily="34" charset="0"/>
              <a:buChar char="•"/>
              <a:defRPr/>
            </a:pPr>
            <a:r>
              <a:rPr lang="en-US" dirty="0"/>
              <a:t>Do I have the materials/equipment needed to do my job right?</a:t>
            </a:r>
          </a:p>
          <a:p>
            <a:pPr marL="174708" indent="-174708" defTabSz="931774">
              <a:buFont typeface="Arial" panose="020B0604020202020204" pitchFamily="34" charset="0"/>
              <a:buChar char="•"/>
              <a:defRPr/>
            </a:pPr>
            <a:r>
              <a:rPr lang="en-US" dirty="0"/>
              <a:t>Do I have the opportunity to be my best every day?</a:t>
            </a:r>
          </a:p>
          <a:p>
            <a:pPr defTabSz="931774">
              <a:defRPr/>
            </a:pPr>
            <a:endParaRPr lang="en-US" dirty="0"/>
          </a:p>
          <a:p>
            <a:r>
              <a:rPr lang="en-US" b="1" dirty="0" smtClean="0">
                <a:sym typeface="Wingdings 3"/>
              </a:rPr>
              <a:t></a:t>
            </a:r>
          </a:p>
          <a:p>
            <a:pPr defTabSz="931774">
              <a:defRPr/>
            </a:pPr>
            <a:endParaRPr lang="en-US" dirty="0"/>
          </a:p>
          <a:p>
            <a:pPr marL="174708" indent="-174708" defTabSz="931774">
              <a:buFont typeface="Arial" panose="020B0604020202020204" pitchFamily="34" charset="0"/>
              <a:buChar char="•"/>
              <a:defRPr/>
            </a:pPr>
            <a:r>
              <a:rPr lang="en-US" dirty="0"/>
              <a:t>In the last 7 days, have I received recognition or praise for doing good work?</a:t>
            </a:r>
          </a:p>
          <a:p>
            <a:pPr marL="174708" indent="-174708" defTabSz="931774">
              <a:buFont typeface="Arial" panose="020B0604020202020204" pitchFamily="34" charset="0"/>
              <a:buChar char="•"/>
              <a:defRPr/>
            </a:pPr>
            <a:r>
              <a:rPr lang="en-US" dirty="0"/>
              <a:t>Do my supervisor or coworkers seem to care about me as a person?</a:t>
            </a:r>
          </a:p>
          <a:p>
            <a:pPr marL="174708" indent="-174708" defTabSz="931774">
              <a:buFont typeface="Arial" panose="020B0604020202020204" pitchFamily="34" charset="0"/>
              <a:buChar char="•"/>
              <a:defRPr/>
            </a:pPr>
            <a:r>
              <a:rPr lang="en-US" dirty="0"/>
              <a:t>Is there someone who encourages my development?</a:t>
            </a:r>
          </a:p>
          <a:p>
            <a:pPr defTabSz="931774">
              <a:defRPr/>
            </a:pPr>
            <a:endParaRPr lang="en-US" b="1" dirty="0"/>
          </a:p>
          <a:p>
            <a:r>
              <a:rPr lang="en-US" b="1" dirty="0" smtClean="0">
                <a:sym typeface="Wingdings 3"/>
              </a:rPr>
              <a:t></a:t>
            </a:r>
          </a:p>
          <a:p>
            <a:pPr defTabSz="931774">
              <a:defRPr/>
            </a:pPr>
            <a:endParaRPr lang="en-US" dirty="0"/>
          </a:p>
          <a:p>
            <a:pPr marL="174708" indent="-174708" defTabSz="931774">
              <a:buFont typeface="Arial" panose="020B0604020202020204" pitchFamily="34" charset="0"/>
              <a:buChar char="•"/>
              <a:defRPr/>
            </a:pPr>
            <a:r>
              <a:rPr lang="en-US" dirty="0"/>
              <a:t>Do my opinions count?</a:t>
            </a:r>
          </a:p>
          <a:p>
            <a:pPr marL="174708" indent="-174708" defTabSz="931774">
              <a:buFont typeface="Arial" panose="020B0604020202020204" pitchFamily="34" charset="0"/>
              <a:buChar char="•"/>
              <a:defRPr/>
            </a:pPr>
            <a:r>
              <a:rPr lang="en-US" dirty="0"/>
              <a:t>Do the mission/vision/purpose of my company make me feel my job is important?</a:t>
            </a:r>
          </a:p>
          <a:p>
            <a:pPr marL="174708" indent="-174708" defTabSz="931774">
              <a:buFont typeface="Arial" panose="020B0604020202020204" pitchFamily="34" charset="0"/>
              <a:buChar char="•"/>
              <a:defRPr/>
            </a:pPr>
            <a:r>
              <a:rPr lang="en-US" dirty="0"/>
              <a:t>Are my coworkers committed to doing quality work?</a:t>
            </a:r>
          </a:p>
          <a:p>
            <a:pPr marL="174708" indent="-174708" defTabSz="931774">
              <a:buFont typeface="Arial" panose="020B0604020202020204" pitchFamily="34" charset="0"/>
              <a:buChar char="•"/>
              <a:defRPr/>
            </a:pPr>
            <a:r>
              <a:rPr lang="en-US" dirty="0"/>
              <a:t>Do I have a best friend at work?</a:t>
            </a:r>
          </a:p>
          <a:p>
            <a:pPr defTabSz="931774">
              <a:defRPr/>
            </a:pPr>
            <a:endParaRPr lang="en-US" b="1" dirty="0"/>
          </a:p>
          <a:p>
            <a:r>
              <a:rPr lang="en-US" b="1" dirty="0" smtClean="0">
                <a:sym typeface="Wingdings 3"/>
              </a:rPr>
              <a:t></a:t>
            </a:r>
          </a:p>
          <a:p>
            <a:pPr defTabSz="931774">
              <a:defRPr/>
            </a:pPr>
            <a:endParaRPr lang="en-US" dirty="0"/>
          </a:p>
          <a:p>
            <a:pPr marL="174708" indent="-174708" defTabSz="931774">
              <a:buFont typeface="Arial" panose="020B0604020202020204" pitchFamily="34" charset="0"/>
              <a:buChar char="•"/>
              <a:defRPr/>
            </a:pPr>
            <a:r>
              <a:rPr lang="en-US" dirty="0"/>
              <a:t>In the last 6 months, has someone talked to me about my progress?</a:t>
            </a:r>
          </a:p>
          <a:p>
            <a:pPr marL="174708" indent="-174708" defTabSz="931774">
              <a:buFont typeface="Arial" panose="020B0604020202020204" pitchFamily="34" charset="0"/>
              <a:buChar char="•"/>
              <a:defRPr/>
            </a:pPr>
            <a:r>
              <a:rPr lang="en-US" dirty="0"/>
              <a:t>In the last year, have I had opportunities to learn and grow?</a:t>
            </a:r>
          </a:p>
          <a:p>
            <a:pPr defTabSz="931774">
              <a:defRPr/>
            </a:pPr>
            <a:endParaRPr lang="en-US" dirty="0"/>
          </a:p>
          <a:p>
            <a:pPr defTabSz="931774">
              <a:defRPr/>
            </a:pPr>
            <a:r>
              <a:rPr lang="en-US" dirty="0"/>
              <a:t>Recall my “scheduling” play? This is a good one to put in the calendar to self-audit.</a:t>
            </a:r>
          </a:p>
          <a:p>
            <a:pPr defTabSz="931774">
              <a:defRPr/>
            </a:pPr>
            <a:endParaRPr lang="en-US" dirty="0"/>
          </a:p>
          <a:p>
            <a:pPr defTabSz="931774">
              <a:defRPr/>
            </a:pPr>
            <a:endParaRPr lang="en-US" dirty="0"/>
          </a:p>
          <a:p>
            <a:pPr defTabSz="931774">
              <a:defRPr/>
            </a:pPr>
            <a:r>
              <a:rPr lang="en-US" dirty="0"/>
              <a:t>Resource: http://www.amazon.com/First-Break-All-The-Rules/dp/0743510119</a:t>
            </a:r>
          </a:p>
        </p:txBody>
      </p:sp>
      <p:sp>
        <p:nvSpPr>
          <p:cNvPr id="4" name="Slide Number Placeholder 3"/>
          <p:cNvSpPr>
            <a:spLocks noGrp="1"/>
          </p:cNvSpPr>
          <p:nvPr>
            <p:ph type="sldNum" sz="quarter" idx="10"/>
          </p:nvPr>
        </p:nvSpPr>
        <p:spPr/>
        <p:txBody>
          <a:bodyPr/>
          <a:lstStyle/>
          <a:p>
            <a:fld id="{25544DFA-FB8E-40C5-9C57-E1A610586FB1}" type="slidenum">
              <a:rPr lang="en-US" smtClean="0"/>
              <a:t>26</a:t>
            </a:fld>
            <a:endParaRPr lang="en-US"/>
          </a:p>
        </p:txBody>
      </p:sp>
    </p:spTree>
    <p:extLst>
      <p:ext uri="{BB962C8B-B14F-4D97-AF65-F5344CB8AC3E}">
        <p14:creationId xmlns:p14="http://schemas.microsoft.com/office/powerpoint/2010/main" val="323062768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70175" y="695325"/>
            <a:ext cx="1765300" cy="1323975"/>
          </a:xfrm>
        </p:spPr>
      </p:sp>
      <p:sp>
        <p:nvSpPr>
          <p:cNvPr id="3" name="Notes Placeholder 2"/>
          <p:cNvSpPr>
            <a:spLocks noGrp="1"/>
          </p:cNvSpPr>
          <p:nvPr>
            <p:ph type="body" idx="1"/>
          </p:nvPr>
        </p:nvSpPr>
        <p:spPr/>
        <p:txBody>
          <a:bodyPr/>
          <a:lstStyle/>
          <a:p>
            <a:pPr defTabSz="931774">
              <a:defRPr/>
            </a:pPr>
            <a:r>
              <a:rPr lang="en-US" b="1" u="sng" dirty="0"/>
              <a:t>You’re in an Oh-shit Situation</a:t>
            </a:r>
          </a:p>
          <a:p>
            <a:pPr defTabSz="931774">
              <a:defRPr/>
            </a:pPr>
            <a:endParaRPr lang="en-US" b="1" dirty="0"/>
          </a:p>
          <a:p>
            <a:r>
              <a:rPr lang="en-US" b="0" dirty="0" smtClean="0">
                <a:sym typeface="Wingdings 3"/>
              </a:rPr>
              <a:t>“You know</a:t>
            </a:r>
            <a:r>
              <a:rPr lang="en-US" b="0" baseline="0" dirty="0" smtClean="0">
                <a:sym typeface="Wingdings 3"/>
              </a:rPr>
              <a:t> how we’ve always talked about the possibility of something going wrong with the bomb.”</a:t>
            </a:r>
          </a:p>
          <a:p>
            <a:endParaRPr lang="en-US" b="0" dirty="0" smtClean="0">
              <a:sym typeface="Wingdings 3"/>
            </a:endParaRPr>
          </a:p>
          <a:p>
            <a:r>
              <a:rPr lang="en-US" b="1" dirty="0" smtClean="0">
                <a:sym typeface="Wingdings 3"/>
              </a:rPr>
              <a:t></a:t>
            </a:r>
          </a:p>
          <a:p>
            <a:pPr marL="232943" indent="-232943">
              <a:buAutoNum type="arabicPeriod"/>
            </a:pPr>
            <a:endParaRPr lang="en-US" dirty="0" smtClean="0"/>
          </a:p>
          <a:p>
            <a:r>
              <a:rPr lang="en-US" dirty="0" smtClean="0"/>
              <a:t>Stop any more damage from occurring.</a:t>
            </a:r>
          </a:p>
          <a:p>
            <a:pPr defTabSz="931774">
              <a:defRPr/>
            </a:pPr>
            <a:endParaRPr lang="en-US" b="1" dirty="0"/>
          </a:p>
          <a:p>
            <a:r>
              <a:rPr lang="en-US" b="1" dirty="0" smtClean="0">
                <a:sym typeface="Wingdings 3"/>
              </a:rPr>
              <a:t></a:t>
            </a:r>
          </a:p>
          <a:p>
            <a:endParaRPr lang="en-US" dirty="0" smtClean="0"/>
          </a:p>
          <a:p>
            <a:r>
              <a:rPr lang="en-US" dirty="0" smtClean="0"/>
              <a:t>When we get emotionally charged, logic</a:t>
            </a:r>
            <a:r>
              <a:rPr lang="en-US" baseline="0" dirty="0" smtClean="0"/>
              <a:t> goes out the window. Breathe.</a:t>
            </a:r>
          </a:p>
          <a:p>
            <a:pPr defTabSz="931774">
              <a:defRPr/>
            </a:pPr>
            <a:endParaRPr lang="en-US" b="1" dirty="0"/>
          </a:p>
          <a:p>
            <a:r>
              <a:rPr lang="en-US" b="1" dirty="0" smtClean="0">
                <a:sym typeface="Wingdings 3"/>
              </a:rPr>
              <a:t></a:t>
            </a:r>
          </a:p>
          <a:p>
            <a:endParaRPr lang="en-US" baseline="0" dirty="0" smtClean="0"/>
          </a:p>
          <a:p>
            <a:r>
              <a:rPr lang="en-US" baseline="0" dirty="0" smtClean="0"/>
              <a:t>(From Jim Holmes’ talk at Kalamazoo X) -- step away from the keyboard</a:t>
            </a:r>
          </a:p>
          <a:p>
            <a:pPr defTabSz="931774">
              <a:defRPr/>
            </a:pPr>
            <a:endParaRPr lang="en-US" b="1" dirty="0"/>
          </a:p>
          <a:p>
            <a:r>
              <a:rPr lang="en-US" b="1" dirty="0" smtClean="0">
                <a:sym typeface="Wingdings 3"/>
              </a:rPr>
              <a:t></a:t>
            </a:r>
          </a:p>
          <a:p>
            <a:endParaRPr lang="en-US" baseline="0" dirty="0" smtClean="0"/>
          </a:p>
          <a:p>
            <a:r>
              <a:rPr lang="en-US" baseline="0" dirty="0" smtClean="0"/>
              <a:t>Could this have been avoided?</a:t>
            </a:r>
          </a:p>
          <a:p>
            <a:endParaRPr lang="en-US" baseline="0" dirty="0" smtClean="0"/>
          </a:p>
          <a:p>
            <a:endParaRPr lang="en-US" baseline="0" dirty="0" smtClean="0"/>
          </a:p>
          <a:p>
            <a:pPr defTabSz="931774">
              <a:defRPr/>
            </a:pPr>
            <a:r>
              <a:rPr lang="en-US" dirty="0" smtClean="0"/>
              <a:t>Origins: http://www.pluralsight.com/courses/technology-careers-dark-side</a:t>
            </a:r>
          </a:p>
        </p:txBody>
      </p:sp>
      <p:sp>
        <p:nvSpPr>
          <p:cNvPr id="4" name="Slide Number Placeholder 3"/>
          <p:cNvSpPr>
            <a:spLocks noGrp="1"/>
          </p:cNvSpPr>
          <p:nvPr>
            <p:ph type="sldNum" sz="quarter" idx="10"/>
          </p:nvPr>
        </p:nvSpPr>
        <p:spPr/>
        <p:txBody>
          <a:bodyPr/>
          <a:lstStyle/>
          <a:p>
            <a:fld id="{25544DFA-FB8E-40C5-9C57-E1A610586FB1}" type="slidenum">
              <a:rPr lang="en-US" smtClean="0"/>
              <a:t>27</a:t>
            </a:fld>
            <a:endParaRPr lang="en-US"/>
          </a:p>
        </p:txBody>
      </p:sp>
    </p:spTree>
    <p:extLst>
      <p:ext uri="{BB962C8B-B14F-4D97-AF65-F5344CB8AC3E}">
        <p14:creationId xmlns:p14="http://schemas.microsoft.com/office/powerpoint/2010/main" val="250267484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smtClean="0"/>
              <a:t>You’re Feeling Blah</a:t>
            </a:r>
          </a:p>
          <a:p>
            <a:endParaRPr lang="en-US" dirty="0" smtClean="0"/>
          </a:p>
          <a:p>
            <a:r>
              <a:rPr lang="en-US" dirty="0" smtClean="0"/>
              <a:t>We’ve</a:t>
            </a:r>
            <a:r>
              <a:rPr lang="en-US" baseline="0" dirty="0" smtClean="0"/>
              <a:t> all had times where we’re just not feeling it. The body may be willing, but the brain is not.</a:t>
            </a:r>
          </a:p>
          <a:p>
            <a:endParaRPr lang="en-US" baseline="0" dirty="0" smtClean="0"/>
          </a:p>
          <a:p>
            <a:r>
              <a:rPr lang="en-US" b="1" dirty="0" smtClean="0">
                <a:sym typeface="Wingdings 3"/>
              </a:rPr>
              <a:t></a:t>
            </a:r>
          </a:p>
          <a:p>
            <a:endParaRPr lang="en-US" dirty="0" smtClean="0"/>
          </a:p>
          <a:p>
            <a:r>
              <a:rPr lang="en-US" dirty="0" smtClean="0"/>
              <a:t>TED videos, articles, music</a:t>
            </a:r>
          </a:p>
          <a:p>
            <a:pPr defTabSz="931774">
              <a:defRPr/>
            </a:pPr>
            <a:endParaRPr lang="en-US" b="1" baseline="0" dirty="0" smtClean="0"/>
          </a:p>
          <a:p>
            <a:r>
              <a:rPr lang="en-US" b="1" dirty="0" smtClean="0">
                <a:sym typeface="Wingdings 3"/>
              </a:rPr>
              <a:t></a:t>
            </a:r>
          </a:p>
          <a:p>
            <a:endParaRPr lang="en-US" dirty="0" smtClean="0"/>
          </a:p>
          <a:p>
            <a:r>
              <a:rPr lang="en-US" dirty="0" smtClean="0"/>
              <a:t>Endorphins</a:t>
            </a:r>
            <a:r>
              <a:rPr lang="en-US" baseline="0" dirty="0" smtClean="0"/>
              <a:t> are good, and they say sitting is killing us anyway. My technique is a win-win because I exercise to music.</a:t>
            </a:r>
          </a:p>
          <a:p>
            <a:endParaRPr lang="en-US" baseline="0" dirty="0" smtClean="0"/>
          </a:p>
          <a:p>
            <a:r>
              <a:rPr lang="en-US" b="1" dirty="0" smtClean="0">
                <a:sym typeface="Wingdings 3"/>
              </a:rPr>
              <a:t></a:t>
            </a:r>
          </a:p>
          <a:p>
            <a:endParaRPr lang="en-US" baseline="0" dirty="0" smtClean="0"/>
          </a:p>
          <a:p>
            <a:r>
              <a:rPr lang="en-US" baseline="0" dirty="0" smtClean="0"/>
              <a:t>Sometimes just a change of venue (visuals, soundscape, ambience) will stimulate you. The precursors to this talk did not start at my desk.</a:t>
            </a:r>
          </a:p>
          <a:p>
            <a:endParaRPr lang="en-US" baseline="0" dirty="0" smtClean="0"/>
          </a:p>
          <a:p>
            <a:r>
              <a:rPr lang="en-US" b="1" dirty="0" smtClean="0">
                <a:sym typeface="Wingdings 3"/>
              </a:rPr>
              <a:t></a:t>
            </a:r>
          </a:p>
          <a:p>
            <a:endParaRPr lang="en-US" baseline="0" dirty="0" smtClean="0"/>
          </a:p>
          <a:p>
            <a:r>
              <a:rPr lang="en-US" baseline="0" dirty="0" smtClean="0"/>
              <a:t>Maybe you have lunch with a friend, take a nap, read a campy book, or watch 20 minutes of that training video you’ve been itching to watch.</a:t>
            </a:r>
          </a:p>
          <a:p>
            <a:endParaRPr lang="en-US" baseline="0" dirty="0" smtClean="0"/>
          </a:p>
          <a:p>
            <a:r>
              <a:rPr lang="en-US" baseline="0" dirty="0" smtClean="0"/>
              <a:t>Remember how I said that the music is the space between the notes? Our work is inherently creative, so your downtime is just as important.</a:t>
            </a:r>
          </a:p>
        </p:txBody>
      </p:sp>
      <p:sp>
        <p:nvSpPr>
          <p:cNvPr id="4" name="Slide Number Placeholder 3"/>
          <p:cNvSpPr>
            <a:spLocks noGrp="1"/>
          </p:cNvSpPr>
          <p:nvPr>
            <p:ph type="sldNum" sz="quarter" idx="10"/>
          </p:nvPr>
        </p:nvSpPr>
        <p:spPr/>
        <p:txBody>
          <a:bodyPr/>
          <a:lstStyle/>
          <a:p>
            <a:fld id="{25544DFA-FB8E-40C5-9C57-E1A610586FB1}" type="slidenum">
              <a:rPr lang="en-US" smtClean="0"/>
              <a:t>28</a:t>
            </a:fld>
            <a:endParaRPr lang="en-US"/>
          </a:p>
        </p:txBody>
      </p:sp>
    </p:spTree>
    <p:extLst>
      <p:ext uri="{BB962C8B-B14F-4D97-AF65-F5344CB8AC3E}">
        <p14:creationId xmlns:p14="http://schemas.microsoft.com/office/powerpoint/2010/main" val="73044252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b="1" u="sng" dirty="0" smtClean="0"/>
              <a:t>You’re Procrastinating</a:t>
            </a:r>
          </a:p>
          <a:p>
            <a:pPr defTabSz="931774">
              <a:defRPr/>
            </a:pPr>
            <a:endParaRPr lang="en-US" dirty="0" smtClean="0"/>
          </a:p>
          <a:p>
            <a:pPr defTabSz="931774">
              <a:defRPr/>
            </a:pPr>
            <a:r>
              <a:rPr lang="en-US" dirty="0" smtClean="0"/>
              <a:t>Again, a caveat – everyone’s an expert on this,</a:t>
            </a:r>
            <a:r>
              <a:rPr lang="en-US" baseline="0" dirty="0" smtClean="0"/>
              <a:t> right? Here are things that help get </a:t>
            </a:r>
            <a:r>
              <a:rPr lang="en-US" u="sng" baseline="0" dirty="0" smtClean="0"/>
              <a:t>me</a:t>
            </a:r>
            <a:r>
              <a:rPr lang="en-US" u="none" baseline="0" dirty="0" smtClean="0"/>
              <a:t> moving again.</a:t>
            </a:r>
            <a:endParaRPr lang="en-US" baseline="0" dirty="0" smtClean="0"/>
          </a:p>
          <a:p>
            <a:pPr defTabSz="931774">
              <a:defRPr/>
            </a:pPr>
            <a:endParaRPr lang="en-US" baseline="0" dirty="0" smtClean="0"/>
          </a:p>
          <a:p>
            <a:r>
              <a:rPr lang="en-US" b="1" dirty="0" smtClean="0">
                <a:sym typeface="Wingdings 3"/>
              </a:rPr>
              <a:t></a:t>
            </a:r>
          </a:p>
          <a:p>
            <a:pPr defTabSz="931774">
              <a:defRPr/>
            </a:pPr>
            <a:endParaRPr lang="en-US" dirty="0" smtClean="0"/>
          </a:p>
          <a:p>
            <a:pPr defTabSz="931774">
              <a:defRPr/>
            </a:pPr>
            <a:r>
              <a:rPr lang="en-US" dirty="0" smtClean="0"/>
              <a:t>Like in GTD, most work seems intimidating because the scope</a:t>
            </a:r>
            <a:r>
              <a:rPr lang="en-US" baseline="0" dirty="0" smtClean="0"/>
              <a:t> is too broad. Break things into actionable tasks, even if it’s a larger one like “brainstorm”.</a:t>
            </a:r>
            <a:endParaRPr lang="en-US" dirty="0" smtClean="0"/>
          </a:p>
          <a:p>
            <a:pPr defTabSz="931774">
              <a:defRPr/>
            </a:pPr>
            <a:endParaRPr lang="en-US" dirty="0" smtClean="0"/>
          </a:p>
          <a:p>
            <a:r>
              <a:rPr lang="en-US" b="1" dirty="0" smtClean="0">
                <a:sym typeface="Wingdings 3"/>
              </a:rPr>
              <a:t></a:t>
            </a:r>
          </a:p>
          <a:p>
            <a:pPr defTabSz="931774">
              <a:defRPr/>
            </a:pPr>
            <a:endParaRPr lang="en-US" dirty="0" smtClean="0"/>
          </a:p>
          <a:p>
            <a:pPr defTabSz="931774">
              <a:defRPr/>
            </a:pPr>
            <a:r>
              <a:rPr lang="en-US" dirty="0" smtClean="0"/>
              <a:t>25 minutes, and then</a:t>
            </a:r>
            <a:r>
              <a:rPr lang="en-US" baseline="0" dirty="0" smtClean="0"/>
              <a:t> stop. It’s concrete, achievable, and finite. This gives you momentum by having done </a:t>
            </a:r>
            <a:r>
              <a:rPr lang="en-US" b="0" u="sng" baseline="0" dirty="0" smtClean="0"/>
              <a:t>something</a:t>
            </a:r>
            <a:r>
              <a:rPr lang="en-US" baseline="0" dirty="0" smtClean="0"/>
              <a:t>.</a:t>
            </a:r>
          </a:p>
          <a:p>
            <a:pPr defTabSz="931774">
              <a:defRPr/>
            </a:pPr>
            <a:endParaRPr lang="en-US" baseline="0" dirty="0" smtClean="0"/>
          </a:p>
          <a:p>
            <a:r>
              <a:rPr lang="en-US" b="1" dirty="0" smtClean="0">
                <a:sym typeface="Wingdings 3"/>
              </a:rPr>
              <a:t></a:t>
            </a:r>
          </a:p>
          <a:p>
            <a:pPr defTabSz="931774">
              <a:defRPr/>
            </a:pPr>
            <a:endParaRPr lang="en-US" baseline="0" dirty="0" smtClean="0"/>
          </a:p>
          <a:p>
            <a:pPr defTabSz="931774">
              <a:defRPr/>
            </a:pPr>
            <a:r>
              <a:rPr lang="en-US" baseline="0" dirty="0" smtClean="0"/>
              <a:t>Envision </a:t>
            </a:r>
            <a:r>
              <a:rPr lang="en-US" b="0" u="sng" baseline="0" dirty="0" smtClean="0"/>
              <a:t>the work</a:t>
            </a:r>
            <a:r>
              <a:rPr lang="en-US" baseline="0" dirty="0" smtClean="0"/>
              <a:t>, not the end. Our brains can trick us by rewarding us for mentally having crossed the finish line even though we haven’t even put on our running shoes.</a:t>
            </a:r>
          </a:p>
          <a:p>
            <a:pPr defTabSz="931774">
              <a:defRPr/>
            </a:pPr>
            <a:endParaRPr lang="en-US" baseline="0" dirty="0" smtClean="0"/>
          </a:p>
          <a:p>
            <a:r>
              <a:rPr lang="en-US" b="1" dirty="0" smtClean="0">
                <a:sym typeface="Wingdings 3"/>
              </a:rPr>
              <a:t></a:t>
            </a:r>
          </a:p>
          <a:p>
            <a:pPr defTabSz="931774">
              <a:defRPr/>
            </a:pPr>
            <a:endParaRPr lang="en-US" baseline="0" dirty="0" smtClean="0"/>
          </a:p>
          <a:p>
            <a:pPr defTabSz="931774">
              <a:defRPr/>
            </a:pPr>
            <a:r>
              <a:rPr lang="en-US" baseline="0" dirty="0" smtClean="0"/>
              <a:t>This is why it’s helpful to have communities. None of us is operating at 100% all the time – </a:t>
            </a:r>
            <a:r>
              <a:rPr lang="en-US" b="0" u="sng" baseline="0" dirty="0" smtClean="0"/>
              <a:t>borrow</a:t>
            </a:r>
            <a:r>
              <a:rPr lang="en-US" baseline="0" dirty="0" smtClean="0"/>
              <a:t> some of that energy from others.</a:t>
            </a:r>
            <a:endParaRPr lang="en-US" dirty="0" smtClean="0"/>
          </a:p>
          <a:p>
            <a:endParaRPr lang="en-US" dirty="0" smtClean="0"/>
          </a:p>
          <a:p>
            <a:endParaRPr lang="en-US" dirty="0" smtClean="0"/>
          </a:p>
          <a:p>
            <a:r>
              <a:rPr lang="en-US" dirty="0" smtClean="0"/>
              <a:t>Resource:</a:t>
            </a:r>
            <a:r>
              <a:rPr lang="en-US" baseline="0" dirty="0" smtClean="0"/>
              <a:t> https://blog.bufferapp.com/how-our-brains-stop-us-achieving-our-goals-and-how-to-fight-back</a:t>
            </a:r>
            <a:endParaRPr lang="en-US" dirty="0"/>
          </a:p>
        </p:txBody>
      </p:sp>
      <p:sp>
        <p:nvSpPr>
          <p:cNvPr id="4" name="Slide Number Placeholder 3"/>
          <p:cNvSpPr>
            <a:spLocks noGrp="1"/>
          </p:cNvSpPr>
          <p:nvPr>
            <p:ph type="sldNum" sz="quarter" idx="10"/>
          </p:nvPr>
        </p:nvSpPr>
        <p:spPr/>
        <p:txBody>
          <a:bodyPr/>
          <a:lstStyle/>
          <a:p>
            <a:fld id="{25544DFA-FB8E-40C5-9C57-E1A610586FB1}" type="slidenum">
              <a:rPr lang="en-US" smtClean="0"/>
              <a:t>29</a:t>
            </a:fld>
            <a:endParaRPr lang="en-US"/>
          </a:p>
        </p:txBody>
      </p:sp>
    </p:spTree>
    <p:extLst>
      <p:ext uri="{BB962C8B-B14F-4D97-AF65-F5344CB8AC3E}">
        <p14:creationId xmlns:p14="http://schemas.microsoft.com/office/powerpoint/2010/main" val="11556253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endParaRPr lang="en-US" b="1" baseline="0" dirty="0" smtClean="0"/>
          </a:p>
          <a:p>
            <a:pPr defTabSz="931774">
              <a:defRPr/>
            </a:pPr>
            <a:r>
              <a:rPr lang="en-US" b="1" u="sng" baseline="0" dirty="0" smtClean="0"/>
              <a:t>Tabs in your playbook</a:t>
            </a:r>
          </a:p>
          <a:p>
            <a:pPr defTabSz="931774">
              <a:defRPr/>
            </a:pPr>
            <a:endParaRPr lang="en-US" b="1" baseline="0" dirty="0" smtClean="0"/>
          </a:p>
          <a:p>
            <a:r>
              <a:rPr lang="en-US" b="1" dirty="0" smtClean="0">
                <a:sym typeface="Wingdings 3"/>
              </a:rPr>
              <a:t></a:t>
            </a:r>
          </a:p>
          <a:p>
            <a:endParaRPr lang="en-US" b="1" dirty="0" smtClean="0"/>
          </a:p>
          <a:p>
            <a:r>
              <a:rPr lang="en-US" b="0" u="sng" dirty="0" smtClean="0"/>
              <a:t>Values</a:t>
            </a:r>
            <a:r>
              <a:rPr lang="en-US" dirty="0" smtClean="0"/>
              <a:t> help define…</a:t>
            </a:r>
          </a:p>
          <a:p>
            <a:endParaRPr lang="en-US" dirty="0" smtClean="0"/>
          </a:p>
          <a:p>
            <a:r>
              <a:rPr lang="en-US" b="1" dirty="0" smtClean="0">
                <a:sym typeface="Wingdings 3"/>
              </a:rPr>
              <a:t></a:t>
            </a:r>
          </a:p>
          <a:p>
            <a:endParaRPr lang="en-US" dirty="0" smtClean="0"/>
          </a:p>
          <a:p>
            <a:r>
              <a:rPr lang="en-US" b="0" u="sng" dirty="0" smtClean="0"/>
              <a:t>…goals</a:t>
            </a:r>
            <a:r>
              <a:rPr lang="en-US" dirty="0" smtClean="0"/>
              <a:t>, which are fulfilled by…</a:t>
            </a:r>
          </a:p>
          <a:p>
            <a:endParaRPr lang="en-US" dirty="0" smtClean="0"/>
          </a:p>
          <a:p>
            <a:r>
              <a:rPr lang="en-US" b="1" dirty="0" smtClean="0">
                <a:sym typeface="Wingdings 3"/>
              </a:rPr>
              <a:t></a:t>
            </a:r>
          </a:p>
          <a:p>
            <a:endParaRPr lang="en-US" dirty="0" smtClean="0"/>
          </a:p>
          <a:p>
            <a:r>
              <a:rPr lang="en-US" b="0" u="sng" dirty="0" smtClean="0"/>
              <a:t>…processes</a:t>
            </a:r>
            <a:r>
              <a:rPr lang="en-US" b="0" dirty="0" smtClean="0"/>
              <a:t>.</a:t>
            </a:r>
            <a:r>
              <a:rPr lang="en-US" dirty="0" smtClean="0"/>
              <a:t> The processes are general plays that</a:t>
            </a:r>
            <a:r>
              <a:rPr lang="en-US" baseline="0" dirty="0" smtClean="0"/>
              <a:t> apply</a:t>
            </a:r>
            <a:r>
              <a:rPr lang="en-US" dirty="0" smtClean="0"/>
              <a:t> in a variety of situations.</a:t>
            </a:r>
          </a:p>
          <a:p>
            <a:endParaRPr lang="en-US" dirty="0" smtClean="0"/>
          </a:p>
          <a:p>
            <a:r>
              <a:rPr lang="en-US" b="1" dirty="0" smtClean="0">
                <a:sym typeface="Wingdings 3"/>
              </a:rPr>
              <a:t></a:t>
            </a:r>
          </a:p>
          <a:p>
            <a:endParaRPr lang="en-US" dirty="0" smtClean="0"/>
          </a:p>
          <a:p>
            <a:r>
              <a:rPr lang="en-US" b="0" dirty="0" smtClean="0"/>
              <a:t>I’ll cover some common,</a:t>
            </a:r>
            <a:r>
              <a:rPr lang="en-US" dirty="0" smtClean="0"/>
              <a:t> concrete situations we find ourselves in, where we can use our general processes, plus a few other</a:t>
            </a:r>
            <a:r>
              <a:rPr lang="en-US" baseline="0" dirty="0" smtClean="0"/>
              <a:t> targeted ones to help us succeed.</a:t>
            </a:r>
            <a:endParaRPr lang="en-US" dirty="0" smtClean="0"/>
          </a:p>
          <a:p>
            <a:endParaRPr lang="en-US" dirty="0" smtClean="0"/>
          </a:p>
          <a:p>
            <a:r>
              <a:rPr lang="en-US" dirty="0" smtClean="0"/>
              <a:t>You may have noticed </a:t>
            </a:r>
            <a:r>
              <a:rPr lang="en-US" baseline="0" dirty="0" smtClean="0"/>
              <a:t>the plays come at the end. The processes and scenarios only make sense based on </a:t>
            </a:r>
            <a:r>
              <a:rPr lang="en-US" b="0" u="sng" baseline="0" dirty="0" smtClean="0"/>
              <a:t>your</a:t>
            </a:r>
            <a:r>
              <a:rPr lang="en-US" b="0" u="none" baseline="0" dirty="0" smtClean="0"/>
              <a:t> </a:t>
            </a:r>
            <a:r>
              <a:rPr lang="en-US" baseline="0" dirty="0" smtClean="0"/>
              <a:t>values and goals that you have found </a:t>
            </a:r>
            <a:r>
              <a:rPr lang="en-US" u="sng" baseline="0" dirty="0" smtClean="0"/>
              <a:t>work for you</a:t>
            </a:r>
            <a:r>
              <a:rPr lang="en-US" i="0" u="none" baseline="0" dirty="0" smtClean="0"/>
              <a:t>. Your coworker’s plays may work great for her, but will tank for you because they don’t align with who you are. It’s important to do the work and put down on paper who you are and the patterns you keep reusing.</a:t>
            </a:r>
          </a:p>
        </p:txBody>
      </p:sp>
      <p:sp>
        <p:nvSpPr>
          <p:cNvPr id="4" name="Slide Number Placeholder 3"/>
          <p:cNvSpPr>
            <a:spLocks noGrp="1"/>
          </p:cNvSpPr>
          <p:nvPr>
            <p:ph type="sldNum" sz="quarter" idx="10"/>
          </p:nvPr>
        </p:nvSpPr>
        <p:spPr/>
        <p:txBody>
          <a:bodyPr/>
          <a:lstStyle/>
          <a:p>
            <a:fld id="{25544DFA-FB8E-40C5-9C57-E1A610586FB1}" type="slidenum">
              <a:rPr lang="en-US" smtClean="0"/>
              <a:t>3</a:t>
            </a:fld>
            <a:endParaRPr lang="en-US"/>
          </a:p>
        </p:txBody>
      </p:sp>
    </p:spTree>
    <p:extLst>
      <p:ext uri="{BB962C8B-B14F-4D97-AF65-F5344CB8AC3E}">
        <p14:creationId xmlns:p14="http://schemas.microsoft.com/office/powerpoint/2010/main" val="279615620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smtClean="0"/>
              <a:t>You Need to Think Long Term</a:t>
            </a:r>
          </a:p>
          <a:p>
            <a:endParaRPr lang="en-US" b="1" u="sng" dirty="0" smtClean="0"/>
          </a:p>
          <a:p>
            <a:r>
              <a:rPr lang="en-US" dirty="0" smtClean="0"/>
              <a:t>This is more about long-term </a:t>
            </a:r>
            <a:r>
              <a:rPr lang="en-US" b="0" u="sng" dirty="0" smtClean="0"/>
              <a:t>career</a:t>
            </a:r>
            <a:r>
              <a:rPr lang="en-US" baseline="0" dirty="0" smtClean="0"/>
              <a:t> thinking.</a:t>
            </a:r>
          </a:p>
          <a:p>
            <a:endParaRPr lang="en-US" baseline="0" dirty="0" smtClean="0"/>
          </a:p>
          <a:p>
            <a:pPr defTabSz="931774">
              <a:defRPr/>
            </a:pPr>
            <a:r>
              <a:rPr lang="en-US" baseline="0" dirty="0" smtClean="0"/>
              <a:t>“Your career is a balance between obsolescence and progress.” – Dan </a:t>
            </a:r>
            <a:r>
              <a:rPr lang="en-US" baseline="0" dirty="0" err="1" smtClean="0"/>
              <a:t>Appleman</a:t>
            </a:r>
            <a:endParaRPr lang="en-US" baseline="0" dirty="0" smtClean="0"/>
          </a:p>
          <a:p>
            <a:pPr defTabSz="931774">
              <a:defRPr/>
            </a:pPr>
            <a:endParaRPr lang="en-US" dirty="0" smtClean="0"/>
          </a:p>
          <a:p>
            <a:r>
              <a:rPr lang="en-US" b="1" dirty="0" smtClean="0">
                <a:sym typeface="Wingdings 3"/>
              </a:rPr>
              <a:t></a:t>
            </a:r>
          </a:p>
          <a:p>
            <a:pPr defTabSz="931774">
              <a:defRPr/>
            </a:pPr>
            <a:endParaRPr lang="en-US" dirty="0" smtClean="0"/>
          </a:p>
          <a:p>
            <a:pPr defTabSz="931774">
              <a:defRPr/>
            </a:pPr>
            <a:r>
              <a:rPr lang="en-US" dirty="0" smtClean="0"/>
              <a:t>Here’s a question</a:t>
            </a:r>
            <a:r>
              <a:rPr lang="en-US" baseline="0" dirty="0" smtClean="0"/>
              <a:t> for you to ask yourself: </a:t>
            </a:r>
            <a:r>
              <a:rPr lang="en-US" dirty="0" smtClean="0"/>
              <a:t>What would happen if X</a:t>
            </a:r>
            <a:r>
              <a:rPr lang="en-US" baseline="0" dirty="0" smtClean="0"/>
              <a:t> disappeared</a:t>
            </a:r>
            <a:r>
              <a:rPr lang="en-US" dirty="0" smtClean="0"/>
              <a:t>? X could be a vendor</a:t>
            </a:r>
            <a:r>
              <a:rPr lang="en-US" baseline="0" dirty="0" smtClean="0"/>
              <a:t> for your product, a tool you use for development, your even your employer.</a:t>
            </a:r>
            <a:endParaRPr lang="en-US" dirty="0" smtClean="0"/>
          </a:p>
          <a:p>
            <a:endParaRPr lang="en-US" baseline="0" dirty="0" smtClean="0"/>
          </a:p>
          <a:p>
            <a:r>
              <a:rPr lang="en-US" b="1" dirty="0" smtClean="0">
                <a:sym typeface="Wingdings 3"/>
              </a:rPr>
              <a:t></a:t>
            </a:r>
          </a:p>
          <a:p>
            <a:endParaRPr lang="en-US" baseline="0" dirty="0" smtClean="0"/>
          </a:p>
          <a:p>
            <a:r>
              <a:rPr lang="en-US" b="0" u="sng" baseline="0" dirty="0" smtClean="0"/>
              <a:t>Processes</a:t>
            </a:r>
            <a:r>
              <a:rPr lang="en-US" baseline="0" dirty="0" smtClean="0"/>
              <a:t> – ways of thinking – have longer shelf-lives than tools/tech. Obviously you need to have some skills, but don’t bet everything on them.</a:t>
            </a:r>
          </a:p>
          <a:p>
            <a:endParaRPr lang="en-US" baseline="0" dirty="0" smtClean="0"/>
          </a:p>
          <a:p>
            <a:r>
              <a:rPr lang="en-US" b="1" dirty="0" smtClean="0">
                <a:sym typeface="Wingdings 3"/>
              </a:rPr>
              <a:t></a:t>
            </a:r>
          </a:p>
          <a:p>
            <a:endParaRPr lang="en-US" baseline="0" dirty="0" smtClean="0"/>
          </a:p>
          <a:p>
            <a:r>
              <a:rPr lang="en-US" baseline="0" dirty="0" smtClean="0"/>
              <a:t>Ways to diversify:</a:t>
            </a:r>
          </a:p>
          <a:p>
            <a:pPr marL="174708" indent="-174708">
              <a:buFont typeface="Arial" panose="020B0604020202020204" pitchFamily="34" charset="0"/>
              <a:buChar char="•"/>
            </a:pPr>
            <a:r>
              <a:rPr lang="en-US" baseline="0" dirty="0" smtClean="0"/>
              <a:t>Don’t just write code – design, architect, document, deploy, market. These skills are harder to off-shore.</a:t>
            </a:r>
          </a:p>
          <a:p>
            <a:pPr marL="174708" indent="-174708">
              <a:buFont typeface="Arial" panose="020B0604020202020204" pitchFamily="34" charset="0"/>
              <a:buChar char="•"/>
            </a:pPr>
            <a:r>
              <a:rPr lang="en-US" baseline="0" dirty="0" smtClean="0"/>
              <a:t>Get solid on fundamentals – patterns, code smells, *DD</a:t>
            </a:r>
          </a:p>
          <a:p>
            <a:pPr marL="174708" indent="-174708">
              <a:buFont typeface="Arial" panose="020B0604020202020204" pitchFamily="34" charset="0"/>
              <a:buChar char="•"/>
            </a:pPr>
            <a:r>
              <a:rPr lang="en-US" baseline="0" dirty="0" smtClean="0"/>
              <a:t>Work on soft skills</a:t>
            </a:r>
          </a:p>
          <a:p>
            <a:pPr marL="174708" indent="-174708">
              <a:buFont typeface="Arial" panose="020B0604020202020204" pitchFamily="34" charset="0"/>
              <a:buChar char="•"/>
            </a:pPr>
            <a:r>
              <a:rPr lang="en-US" baseline="0" dirty="0" smtClean="0"/>
              <a:t>Back to C&amp;C… management and people-skills in general have more staying power than any technical skill</a:t>
            </a:r>
          </a:p>
        </p:txBody>
      </p:sp>
      <p:sp>
        <p:nvSpPr>
          <p:cNvPr id="4" name="Slide Number Placeholder 3"/>
          <p:cNvSpPr>
            <a:spLocks noGrp="1"/>
          </p:cNvSpPr>
          <p:nvPr>
            <p:ph type="sldNum" sz="quarter" idx="10"/>
          </p:nvPr>
        </p:nvSpPr>
        <p:spPr/>
        <p:txBody>
          <a:bodyPr/>
          <a:lstStyle/>
          <a:p>
            <a:fld id="{25544DFA-FB8E-40C5-9C57-E1A610586FB1}" type="slidenum">
              <a:rPr lang="en-US" smtClean="0"/>
              <a:t>30</a:t>
            </a:fld>
            <a:endParaRPr lang="en-US"/>
          </a:p>
        </p:txBody>
      </p:sp>
    </p:spTree>
    <p:extLst>
      <p:ext uri="{BB962C8B-B14F-4D97-AF65-F5344CB8AC3E}">
        <p14:creationId xmlns:p14="http://schemas.microsoft.com/office/powerpoint/2010/main" val="178521971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smtClean="0"/>
              <a:t>You Have to Make a Decision</a:t>
            </a:r>
          </a:p>
          <a:p>
            <a:endParaRPr lang="en-US" b="1" u="sng" dirty="0" smtClean="0"/>
          </a:p>
          <a:p>
            <a:r>
              <a:rPr lang="en-US" dirty="0" smtClean="0"/>
              <a:t>We make so many decisions and try to logically weigh</a:t>
            </a:r>
            <a:r>
              <a:rPr lang="en-US" baseline="0" dirty="0" smtClean="0"/>
              <a:t> the alternatives. Here are some tips I picked up from a book called “Decisive” by Chip and Dan Heath.</a:t>
            </a:r>
          </a:p>
          <a:p>
            <a:endParaRPr lang="en-US" baseline="0" dirty="0" smtClean="0"/>
          </a:p>
          <a:p>
            <a:r>
              <a:rPr lang="en-US" b="1" dirty="0" smtClean="0">
                <a:sym typeface="Wingdings 3"/>
              </a:rPr>
              <a:t></a:t>
            </a:r>
          </a:p>
          <a:p>
            <a:endParaRPr lang="en-US" dirty="0" smtClean="0"/>
          </a:p>
          <a:p>
            <a:r>
              <a:rPr lang="en-US" dirty="0" smtClean="0"/>
              <a:t>What would have to change for X to be true?</a:t>
            </a:r>
          </a:p>
          <a:p>
            <a:endParaRPr lang="en-US" dirty="0" smtClean="0"/>
          </a:p>
          <a:p>
            <a:r>
              <a:rPr lang="en-US" b="1" dirty="0" smtClean="0">
                <a:sym typeface="Wingdings 3"/>
              </a:rPr>
              <a:t></a:t>
            </a:r>
          </a:p>
          <a:p>
            <a:endParaRPr lang="en-US" dirty="0"/>
          </a:p>
          <a:p>
            <a:pPr defTabSz="931774">
              <a:defRPr/>
            </a:pPr>
            <a:r>
              <a:rPr lang="en-US" dirty="0"/>
              <a:t>The role of Devil’s Advocate comes from the Roman Catholic Church. This person is a lawyer appointed to argue against canonization of a candidate (e.g., he was a great pope, why wouldn't he be sainted?).</a:t>
            </a:r>
            <a:endParaRPr lang="en-US" dirty="0" smtClean="0"/>
          </a:p>
          <a:p>
            <a:endParaRPr lang="en-US" dirty="0"/>
          </a:p>
          <a:p>
            <a:r>
              <a:rPr lang="en-US" dirty="0"/>
              <a:t>The </a:t>
            </a:r>
            <a:r>
              <a:rPr lang="en-US" u="sng" dirty="0"/>
              <a:t>Devil’s Advocate</a:t>
            </a:r>
            <a:r>
              <a:rPr lang="en-US" dirty="0"/>
              <a:t> deeply respects the system by surfacing contrary arguments in situations where skepticism is unlikely to surface naturally.</a:t>
            </a:r>
          </a:p>
          <a:p>
            <a:endParaRPr lang="en-US" dirty="0" smtClean="0"/>
          </a:p>
          <a:p>
            <a:r>
              <a:rPr lang="en-US" b="1" dirty="0" smtClean="0">
                <a:sym typeface="Wingdings 3"/>
              </a:rPr>
              <a:t></a:t>
            </a:r>
          </a:p>
          <a:p>
            <a:endParaRPr lang="en-US" b="1" dirty="0" smtClean="0"/>
          </a:p>
          <a:p>
            <a:pPr marL="174708" indent="-174708">
              <a:buFont typeface="Arial" panose="020B0604020202020204" pitchFamily="34" charset="0"/>
              <a:buChar char="•"/>
            </a:pPr>
            <a:r>
              <a:rPr lang="en-US" dirty="0" smtClean="0"/>
              <a:t>Use your calendar –</a:t>
            </a:r>
            <a:r>
              <a:rPr lang="en-US" baseline="0" dirty="0" smtClean="0"/>
              <a:t> something needs to get done by a certain date (or X days/weeks from now)</a:t>
            </a:r>
          </a:p>
          <a:p>
            <a:pPr marL="174708" indent="-174708">
              <a:buFont typeface="Arial" panose="020B0604020202020204" pitchFamily="34" charset="0"/>
              <a:buChar char="•"/>
            </a:pPr>
            <a:r>
              <a:rPr lang="en-US" baseline="0" dirty="0" smtClean="0"/>
              <a:t>Revisit on a regular basis if these are intermittent (example: when my emergency fund gets to $X, then I’ll put money toward ABC)</a:t>
            </a:r>
          </a:p>
          <a:p>
            <a:pPr marL="174708" indent="-174708">
              <a:buFont typeface="Arial" panose="020B0604020202020204" pitchFamily="34" charset="0"/>
              <a:buChar char="•"/>
            </a:pPr>
            <a:r>
              <a:rPr lang="en-US" baseline="0" dirty="0" smtClean="0"/>
              <a:t>Share this list with others if it impacts more than just you (e.g., your team). Example: when a process takes more than X minutes for Bob to do, then we should buy that productivity tool we discussed.</a:t>
            </a:r>
          </a:p>
          <a:p>
            <a:endParaRPr lang="en-US" baseline="0" dirty="0" smtClean="0"/>
          </a:p>
          <a:p>
            <a:endParaRPr lang="en-US" baseline="0" dirty="0" smtClean="0"/>
          </a:p>
          <a:p>
            <a:r>
              <a:rPr lang="en-US" baseline="0" dirty="0" smtClean="0"/>
              <a:t>Resources:</a:t>
            </a:r>
          </a:p>
          <a:p>
            <a:r>
              <a:rPr lang="en-US" baseline="0" dirty="0" smtClean="0"/>
              <a:t>http://www.amazon.com/Decisive-Make-Better-Choices-Life/dp/0307956393/</a:t>
            </a:r>
          </a:p>
        </p:txBody>
      </p:sp>
      <p:sp>
        <p:nvSpPr>
          <p:cNvPr id="4" name="Slide Number Placeholder 3"/>
          <p:cNvSpPr>
            <a:spLocks noGrp="1"/>
          </p:cNvSpPr>
          <p:nvPr>
            <p:ph type="sldNum" sz="quarter" idx="10"/>
          </p:nvPr>
        </p:nvSpPr>
        <p:spPr/>
        <p:txBody>
          <a:bodyPr/>
          <a:lstStyle/>
          <a:p>
            <a:fld id="{25544DFA-FB8E-40C5-9C57-E1A610586FB1}" type="slidenum">
              <a:rPr lang="en-US" smtClean="0"/>
              <a:t>31</a:t>
            </a:fld>
            <a:endParaRPr lang="en-US"/>
          </a:p>
        </p:txBody>
      </p:sp>
    </p:spTree>
    <p:extLst>
      <p:ext uri="{BB962C8B-B14F-4D97-AF65-F5344CB8AC3E}">
        <p14:creationId xmlns:p14="http://schemas.microsoft.com/office/powerpoint/2010/main" val="133790319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smtClean="0"/>
              <a:t>You Want to Change Something</a:t>
            </a:r>
          </a:p>
          <a:p>
            <a:endParaRPr lang="en-US" b="1" u="sng" dirty="0" smtClean="0"/>
          </a:p>
          <a:p>
            <a:r>
              <a:rPr lang="en-US" dirty="0" smtClean="0"/>
              <a:t>There’s that</a:t>
            </a:r>
            <a:r>
              <a:rPr lang="en-US" baseline="0" dirty="0" smtClean="0"/>
              <a:t> trusty adage: “Change where you work, or change where you work.”</a:t>
            </a:r>
          </a:p>
          <a:p>
            <a:endParaRPr lang="en-US" baseline="0" dirty="0" smtClean="0"/>
          </a:p>
          <a:p>
            <a:r>
              <a:rPr lang="en-US" b="1" dirty="0" smtClean="0">
                <a:sym typeface="Wingdings 3"/>
              </a:rPr>
              <a:t></a:t>
            </a:r>
          </a:p>
          <a:p>
            <a:endParaRPr lang="en-US" dirty="0" smtClean="0"/>
          </a:p>
          <a:p>
            <a:r>
              <a:rPr lang="en-US" dirty="0" smtClean="0"/>
              <a:t>Can you translate it into a dollar amount? (see http://www.pluralsight.com/courses/making-business-case-for-best-practices)</a:t>
            </a:r>
          </a:p>
          <a:p>
            <a:pPr defTabSz="931774">
              <a:defRPr/>
            </a:pPr>
            <a:endParaRPr lang="en-US" b="1" baseline="0" dirty="0" smtClean="0"/>
          </a:p>
          <a:p>
            <a:r>
              <a:rPr lang="en-US" b="1" dirty="0" smtClean="0">
                <a:sym typeface="Wingdings 3"/>
              </a:rPr>
              <a:t></a:t>
            </a:r>
          </a:p>
          <a:p>
            <a:endParaRPr lang="en-US" dirty="0" smtClean="0"/>
          </a:p>
          <a:p>
            <a:r>
              <a:rPr lang="en-US" dirty="0" smtClean="0"/>
              <a:t>Maybe someone else has been in the same situation.</a:t>
            </a:r>
            <a:r>
              <a:rPr lang="en-US" baseline="0" dirty="0" smtClean="0"/>
              <a:t> This is a great way to find allies (and to identify opponents).</a:t>
            </a:r>
          </a:p>
          <a:p>
            <a:endParaRPr lang="en-US" baseline="0" dirty="0" smtClean="0"/>
          </a:p>
          <a:p>
            <a:r>
              <a:rPr lang="en-US" b="1" dirty="0" smtClean="0">
                <a:sym typeface="Wingdings 3"/>
              </a:rPr>
              <a:t></a:t>
            </a:r>
          </a:p>
          <a:p>
            <a:endParaRPr lang="en-US" baseline="0" dirty="0" smtClean="0"/>
          </a:p>
          <a:p>
            <a:r>
              <a:rPr lang="en-US" baseline="0" dirty="0" smtClean="0"/>
              <a:t>Sometimes putting the question to the other person forces them to put into words what the barriers are, and also signals to them that you’re dedicated </a:t>
            </a:r>
            <a:r>
              <a:rPr lang="en-US" u="sng" baseline="0" dirty="0" smtClean="0"/>
              <a:t>and</a:t>
            </a:r>
            <a:r>
              <a:rPr lang="en-US" u="none" baseline="0" dirty="0" smtClean="0"/>
              <a:t> open.</a:t>
            </a:r>
            <a:endParaRPr lang="en-US" baseline="0" dirty="0" smtClean="0"/>
          </a:p>
          <a:p>
            <a:pPr marL="232943" indent="-232943">
              <a:buAutoNum type="arabicPeriod"/>
            </a:pPr>
            <a:endParaRPr lang="en-US" dirty="0"/>
          </a:p>
        </p:txBody>
      </p:sp>
      <p:sp>
        <p:nvSpPr>
          <p:cNvPr id="4" name="Slide Number Placeholder 3"/>
          <p:cNvSpPr>
            <a:spLocks noGrp="1"/>
          </p:cNvSpPr>
          <p:nvPr>
            <p:ph type="sldNum" sz="quarter" idx="10"/>
          </p:nvPr>
        </p:nvSpPr>
        <p:spPr/>
        <p:txBody>
          <a:bodyPr/>
          <a:lstStyle/>
          <a:p>
            <a:fld id="{25544DFA-FB8E-40C5-9C57-E1A610586FB1}" type="slidenum">
              <a:rPr lang="en-US" smtClean="0"/>
              <a:t>32</a:t>
            </a:fld>
            <a:endParaRPr lang="en-US"/>
          </a:p>
        </p:txBody>
      </p:sp>
    </p:spTree>
    <p:extLst>
      <p:ext uri="{BB962C8B-B14F-4D97-AF65-F5344CB8AC3E}">
        <p14:creationId xmlns:p14="http://schemas.microsoft.com/office/powerpoint/2010/main" val="197769770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smtClean="0"/>
              <a:t>Huddle Up</a:t>
            </a:r>
          </a:p>
          <a:p>
            <a:endParaRPr lang="en-US" b="1" u="sng" dirty="0" smtClean="0"/>
          </a:p>
          <a:p>
            <a:r>
              <a:rPr lang="en-US" dirty="0" smtClean="0"/>
              <a:t>Here</a:t>
            </a:r>
            <a:r>
              <a:rPr lang="en-US" baseline="0" dirty="0" smtClean="0"/>
              <a:t> are the main sections</a:t>
            </a:r>
          </a:p>
          <a:p>
            <a:endParaRPr lang="en-US" baseline="0" dirty="0" smtClean="0"/>
          </a:p>
          <a:p>
            <a:r>
              <a:rPr lang="en-US" b="1" dirty="0" smtClean="0">
                <a:sym typeface="Wingdings 3"/>
              </a:rPr>
              <a:t></a:t>
            </a:r>
          </a:p>
          <a:p>
            <a:endParaRPr lang="en-US" dirty="0" smtClean="0"/>
          </a:p>
          <a:p>
            <a:r>
              <a:rPr lang="en-US" dirty="0" smtClean="0"/>
              <a:t>I want you to think about curating a set of plays that match your unique values, and take comfort in knowing those plays are there for you when you need them.</a:t>
            </a:r>
          </a:p>
          <a:p>
            <a:endParaRPr lang="en-US" dirty="0" smtClean="0"/>
          </a:p>
          <a:p>
            <a:pPr marL="174708" indent="-174708">
              <a:buFont typeface="Arial" panose="020B0604020202020204" pitchFamily="34" charset="0"/>
              <a:buChar char="•"/>
            </a:pPr>
            <a:r>
              <a:rPr lang="en-US" dirty="0" smtClean="0"/>
              <a:t>Find out what seems to work for other people, and then think about how you would apply that to various</a:t>
            </a:r>
            <a:r>
              <a:rPr lang="en-US" baseline="0" dirty="0" smtClean="0"/>
              <a:t> situations.</a:t>
            </a:r>
          </a:p>
          <a:p>
            <a:pPr marL="174708" indent="-174708">
              <a:buFont typeface="Arial" panose="020B0604020202020204" pitchFamily="34" charset="0"/>
              <a:buChar char="•"/>
            </a:pPr>
            <a:r>
              <a:rPr lang="en-US" dirty="0" smtClean="0"/>
              <a:t>I want to encourage you to get in the </a:t>
            </a:r>
            <a:r>
              <a:rPr lang="en-US" u="none" dirty="0" smtClean="0"/>
              <a:t>habit</a:t>
            </a:r>
            <a:r>
              <a:rPr lang="en-US" dirty="0" smtClean="0"/>
              <a:t> of thinking about </a:t>
            </a:r>
            <a:r>
              <a:rPr lang="en-US" u="sng" dirty="0" smtClean="0"/>
              <a:t>what you do, and</a:t>
            </a:r>
            <a:r>
              <a:rPr lang="en-US" u="sng" baseline="0" dirty="0" smtClean="0"/>
              <a:t> why you do it</a:t>
            </a:r>
            <a:r>
              <a:rPr lang="en-US" baseline="0" dirty="0" smtClean="0"/>
              <a:t>.</a:t>
            </a:r>
            <a:endParaRPr lang="en-US" dirty="0" smtClean="0"/>
          </a:p>
          <a:p>
            <a:pPr marL="174708" indent="-174708" defTabSz="931774">
              <a:buFont typeface="Arial" panose="020B0604020202020204" pitchFamily="34" charset="0"/>
              <a:buChar char="•"/>
              <a:defRPr/>
            </a:pPr>
            <a:r>
              <a:rPr lang="en-US" dirty="0" smtClean="0"/>
              <a:t>Your playbook</a:t>
            </a:r>
            <a:r>
              <a:rPr lang="en-US" baseline="0" dirty="0" smtClean="0"/>
              <a:t> is there to help you when you need grounding, and to help you break out of the loop of overanalyzing.</a:t>
            </a:r>
          </a:p>
          <a:p>
            <a:endParaRPr lang="en-US" dirty="0" smtClean="0"/>
          </a:p>
          <a:p>
            <a:r>
              <a:rPr lang="en-US" dirty="0" smtClean="0"/>
              <a:t>Remember to revisit and alter plays as needed (every 6 months)</a:t>
            </a:r>
          </a:p>
          <a:p>
            <a:endParaRPr lang="en-US" dirty="0" smtClean="0"/>
          </a:p>
          <a:p>
            <a:r>
              <a:rPr lang="en-US" dirty="0" smtClean="0"/>
              <a:t>Feel free to borrow some pages out of my playbook.</a:t>
            </a:r>
            <a:r>
              <a:rPr lang="en-US" baseline="0" dirty="0" smtClean="0"/>
              <a:t> But remember, y</a:t>
            </a:r>
            <a:r>
              <a:rPr lang="en-US" dirty="0" smtClean="0"/>
              <a:t>ou are your own person.</a:t>
            </a:r>
          </a:p>
          <a:p>
            <a:endParaRPr lang="en-US" dirty="0" smtClean="0"/>
          </a:p>
          <a:p>
            <a:r>
              <a:rPr lang="en-US" b="1" dirty="0" smtClean="0">
                <a:sym typeface="Wingdings 3"/>
              </a:rPr>
              <a:t></a:t>
            </a:r>
          </a:p>
          <a:p>
            <a:endParaRPr lang="en-US" b="1" dirty="0" smtClean="0"/>
          </a:p>
          <a:p>
            <a:r>
              <a:rPr lang="en-US" b="0" dirty="0" smtClean="0"/>
              <a:t>And</a:t>
            </a:r>
            <a:r>
              <a:rPr lang="en-US" b="0" baseline="0" dirty="0" smtClean="0"/>
              <a:t> just like Jeff Atwood said, “Do it in public.”</a:t>
            </a:r>
          </a:p>
          <a:p>
            <a:endParaRPr lang="en-US" b="0" baseline="0" dirty="0" smtClean="0"/>
          </a:p>
          <a:p>
            <a:r>
              <a:rPr lang="en-US" b="0" baseline="0" dirty="0" smtClean="0"/>
              <a:t>I look forward to learning from your playbook, so feel free to get in touch.</a:t>
            </a:r>
          </a:p>
          <a:p>
            <a:endParaRPr lang="en-US" b="0" baseline="0" dirty="0" smtClean="0"/>
          </a:p>
          <a:p>
            <a:r>
              <a:rPr lang="en-US" b="1" dirty="0" smtClean="0">
                <a:sym typeface="Wingdings 3"/>
              </a:rPr>
              <a:t></a:t>
            </a:r>
          </a:p>
        </p:txBody>
      </p:sp>
      <p:sp>
        <p:nvSpPr>
          <p:cNvPr id="4" name="Slide Number Placeholder 3"/>
          <p:cNvSpPr>
            <a:spLocks noGrp="1"/>
          </p:cNvSpPr>
          <p:nvPr>
            <p:ph type="sldNum" sz="quarter" idx="10"/>
          </p:nvPr>
        </p:nvSpPr>
        <p:spPr/>
        <p:txBody>
          <a:bodyPr/>
          <a:lstStyle/>
          <a:p>
            <a:fld id="{25544DFA-FB8E-40C5-9C57-E1A610586FB1}" type="slidenum">
              <a:rPr lang="en-US" smtClean="0"/>
              <a:t>33</a:t>
            </a:fld>
            <a:endParaRPr lang="en-US"/>
          </a:p>
        </p:txBody>
      </p:sp>
    </p:spTree>
    <p:extLst>
      <p:ext uri="{BB962C8B-B14F-4D97-AF65-F5344CB8AC3E}">
        <p14:creationId xmlns:p14="http://schemas.microsoft.com/office/powerpoint/2010/main" val="279768690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5544DFA-FB8E-40C5-9C57-E1A610586FB1}" type="slidenum">
              <a:rPr lang="en-US" smtClean="0"/>
              <a:t>34</a:t>
            </a:fld>
            <a:endParaRPr lang="en-US"/>
          </a:p>
        </p:txBody>
      </p:sp>
    </p:spTree>
    <p:extLst>
      <p:ext uri="{BB962C8B-B14F-4D97-AF65-F5344CB8AC3E}">
        <p14:creationId xmlns:p14="http://schemas.microsoft.com/office/powerpoint/2010/main" val="411474674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Siloed</a:t>
            </a:r>
            <a:r>
              <a:rPr lang="en-US" dirty="0" smtClean="0"/>
              <a:t> area (mob/pair, lunch and learn, document and share)</a:t>
            </a:r>
          </a:p>
          <a:p>
            <a:endParaRPr lang="en-US" dirty="0" smtClean="0"/>
          </a:p>
          <a:p>
            <a:r>
              <a:rPr lang="en-US" dirty="0" smtClean="0"/>
              <a:t>Written material (proofread, text-to-speech)</a:t>
            </a:r>
          </a:p>
          <a:p>
            <a:endParaRPr lang="en-US" dirty="0" smtClean="0"/>
          </a:p>
          <a:p>
            <a:r>
              <a:rPr lang="en-US" dirty="0" smtClean="0"/>
              <a:t>Being an ambassador (know your stuff &amp; what you don't know, be proactive in sharing state/knowledge, find others in your network (where you can get info), you represent X not just yourself (mindset))</a:t>
            </a:r>
          </a:p>
          <a:p>
            <a:endParaRPr lang="en-US" dirty="0" smtClean="0"/>
          </a:p>
          <a:p>
            <a:r>
              <a:rPr lang="en-US" dirty="0" smtClean="0"/>
              <a:t>Responding quickly to change (small batches, can you make your work smaller, another tangential example is preventative maintenance - a little work at a time vs. huge dumpster fire later)</a:t>
            </a:r>
          </a:p>
          <a:p>
            <a:endParaRPr lang="en-US" dirty="0" smtClean="0"/>
          </a:p>
          <a:p>
            <a:r>
              <a:rPr lang="en-US" dirty="0" smtClean="0"/>
              <a:t>Managing your learning (set goals for the year, carve out time - 15 min/day or 2 </a:t>
            </a:r>
            <a:r>
              <a:rPr lang="en-US" dirty="0" err="1" smtClean="0"/>
              <a:t>hrs</a:t>
            </a:r>
            <a:r>
              <a:rPr lang="en-US" dirty="0" smtClean="0"/>
              <a:t>/weekend, make it small/concrete, change up areas of learning, use your network to find what/where to learn, practice, get feedback (Talent is Overrated reference to "deliberate practice")</a:t>
            </a:r>
          </a:p>
          <a:p>
            <a:endParaRPr lang="en-US" dirty="0" smtClean="0"/>
          </a:p>
          <a:p>
            <a:r>
              <a:rPr lang="en-US" dirty="0" smtClean="0"/>
              <a:t>Asked for an estimate (promise what you can control, </a:t>
            </a:r>
            <a:r>
              <a:rPr lang="en-US" dirty="0" err="1" smtClean="0"/>
              <a:t>Peopleware</a:t>
            </a:r>
            <a:r>
              <a:rPr lang="en-US" dirty="0" smtClean="0"/>
              <a:t>: estimates more effective if they come from people doing the work)</a:t>
            </a:r>
          </a:p>
          <a:p>
            <a:endParaRPr lang="en-US" dirty="0" smtClean="0"/>
          </a:p>
          <a:p>
            <a:r>
              <a:rPr lang="en-US" dirty="0" smtClean="0"/>
              <a:t>Motivating others (empathize, do they need side by side / someone to lead / someone to push from behind, explain why, get on their level)</a:t>
            </a:r>
          </a:p>
          <a:p>
            <a:endParaRPr lang="en-US" dirty="0" smtClean="0"/>
          </a:p>
          <a:p>
            <a:r>
              <a:rPr lang="en-US" dirty="0" smtClean="0"/>
              <a:t>Manage others (manager or leader, there are no B players (Daniel Tenner), select for talent, set expectations by defining outcomes, focus on strengths, develop that person)</a:t>
            </a:r>
          </a:p>
          <a:p>
            <a:endParaRPr lang="en-US" dirty="0" smtClean="0"/>
          </a:p>
          <a:p>
            <a:r>
              <a:rPr lang="en-US" dirty="0" smtClean="0"/>
              <a:t>Starting a new process (be disciplined, people are looking to/at you, measure, proactive communication, get ready to delegate/automate/formalize)</a:t>
            </a:r>
          </a:p>
          <a:p>
            <a:endParaRPr lang="en-US" dirty="0" smtClean="0"/>
          </a:p>
          <a:p>
            <a:r>
              <a:rPr lang="en-US" dirty="0" smtClean="0"/>
              <a:t>Just hired someone new (reach out, establish (with priorities) what they need to learn to be successful quickly, pair program, give them a playbook)</a:t>
            </a:r>
            <a:endParaRPr lang="en-US" dirty="0"/>
          </a:p>
        </p:txBody>
      </p:sp>
      <p:sp>
        <p:nvSpPr>
          <p:cNvPr id="4" name="Slide Number Placeholder 3"/>
          <p:cNvSpPr>
            <a:spLocks noGrp="1"/>
          </p:cNvSpPr>
          <p:nvPr>
            <p:ph type="sldNum" sz="quarter" idx="10"/>
          </p:nvPr>
        </p:nvSpPr>
        <p:spPr/>
        <p:txBody>
          <a:bodyPr/>
          <a:lstStyle/>
          <a:p>
            <a:fld id="{25544DFA-FB8E-40C5-9C57-E1A610586FB1}" type="slidenum">
              <a:rPr lang="en-US" smtClean="0"/>
              <a:t>35</a:t>
            </a:fld>
            <a:endParaRPr lang="en-US"/>
          </a:p>
        </p:txBody>
      </p:sp>
    </p:spTree>
    <p:extLst>
      <p:ext uri="{BB962C8B-B14F-4D97-AF65-F5344CB8AC3E}">
        <p14:creationId xmlns:p14="http://schemas.microsoft.com/office/powerpoint/2010/main" val="313126371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5544DFA-FB8E-40C5-9C57-E1A610586FB1}" type="slidenum">
              <a:rPr lang="en-US" smtClean="0"/>
              <a:t>36</a:t>
            </a:fld>
            <a:endParaRPr lang="en-US"/>
          </a:p>
        </p:txBody>
      </p:sp>
    </p:spTree>
    <p:extLst>
      <p:ext uri="{BB962C8B-B14F-4D97-AF65-F5344CB8AC3E}">
        <p14:creationId xmlns:p14="http://schemas.microsoft.com/office/powerpoint/2010/main" val="377537743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5544DFA-FB8E-40C5-9C57-E1A610586FB1}" type="slidenum">
              <a:rPr lang="en-US" smtClean="0"/>
              <a:t>37</a:t>
            </a:fld>
            <a:endParaRPr lang="en-US"/>
          </a:p>
        </p:txBody>
      </p:sp>
    </p:spTree>
    <p:extLst>
      <p:ext uri="{BB962C8B-B14F-4D97-AF65-F5344CB8AC3E}">
        <p14:creationId xmlns:p14="http://schemas.microsoft.com/office/powerpoint/2010/main" val="20563873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section could be titled “know thyself.”</a:t>
            </a:r>
          </a:p>
          <a:p>
            <a:endParaRPr lang="en-US" dirty="0" smtClean="0"/>
          </a:p>
          <a:p>
            <a:r>
              <a:rPr lang="en-US" baseline="0" dirty="0" smtClean="0"/>
              <a:t>Again, this is not exhaustive – you can do some real, deep introspection here if you want.</a:t>
            </a:r>
          </a:p>
          <a:p>
            <a:endParaRPr lang="en-US" baseline="0" dirty="0" smtClean="0"/>
          </a:p>
          <a:p>
            <a:r>
              <a:rPr lang="en-US" baseline="0" dirty="0" smtClean="0"/>
              <a:t>I’m limiting it here to four areas…</a:t>
            </a:r>
          </a:p>
          <a:p>
            <a:pPr marL="174708" indent="-174708">
              <a:buFont typeface="Arial" panose="020B0604020202020204" pitchFamily="34" charset="0"/>
              <a:buChar char="•"/>
            </a:pPr>
            <a:r>
              <a:rPr lang="en-US" baseline="0" dirty="0" smtClean="0"/>
              <a:t>Strengths</a:t>
            </a:r>
          </a:p>
          <a:p>
            <a:pPr marL="174708" indent="-174708">
              <a:buFont typeface="Arial" panose="020B0604020202020204" pitchFamily="34" charset="0"/>
              <a:buChar char="•"/>
            </a:pPr>
            <a:r>
              <a:rPr lang="en-US" baseline="0" dirty="0" smtClean="0"/>
              <a:t>Roles</a:t>
            </a:r>
          </a:p>
          <a:p>
            <a:pPr marL="174708" indent="-174708">
              <a:buFont typeface="Arial" panose="020B0604020202020204" pitchFamily="34" charset="0"/>
              <a:buChar char="•"/>
            </a:pPr>
            <a:r>
              <a:rPr lang="en-US" baseline="0" dirty="0" smtClean="0"/>
              <a:t>Interests</a:t>
            </a:r>
          </a:p>
          <a:p>
            <a:pPr marL="174708" indent="-174708">
              <a:buFont typeface="Arial" panose="020B0604020202020204" pitchFamily="34" charset="0"/>
              <a:buChar char="•"/>
            </a:pPr>
            <a:r>
              <a:rPr lang="en-US" baseline="0" dirty="0" smtClean="0"/>
              <a:t>Beliefs</a:t>
            </a:r>
          </a:p>
        </p:txBody>
      </p:sp>
      <p:sp>
        <p:nvSpPr>
          <p:cNvPr id="4" name="Slide Number Placeholder 3"/>
          <p:cNvSpPr>
            <a:spLocks noGrp="1"/>
          </p:cNvSpPr>
          <p:nvPr>
            <p:ph type="sldNum" sz="quarter" idx="10"/>
          </p:nvPr>
        </p:nvSpPr>
        <p:spPr/>
        <p:txBody>
          <a:bodyPr/>
          <a:lstStyle/>
          <a:p>
            <a:fld id="{25544DFA-FB8E-40C5-9C57-E1A610586FB1}" type="slidenum">
              <a:rPr lang="en-US" smtClean="0"/>
              <a:t>4</a:t>
            </a:fld>
            <a:endParaRPr lang="en-US"/>
          </a:p>
        </p:txBody>
      </p:sp>
    </p:spTree>
    <p:extLst>
      <p:ext uri="{BB962C8B-B14F-4D97-AF65-F5344CB8AC3E}">
        <p14:creationId xmlns:p14="http://schemas.microsoft.com/office/powerpoint/2010/main" val="17192079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a:t>Strengths</a:t>
            </a:r>
          </a:p>
          <a:p>
            <a:endParaRPr lang="en-US" dirty="0"/>
          </a:p>
          <a:p>
            <a:r>
              <a:rPr lang="en-US" dirty="0"/>
              <a:t>One of my managers pointed me to a book called “First Break All the Rules”, which aims to distill what works for managers and those being managed. The book mentions the concept of talent, where </a:t>
            </a:r>
            <a:r>
              <a:rPr lang="en-US" i="1" dirty="0"/>
              <a:t>talent</a:t>
            </a:r>
            <a:r>
              <a:rPr lang="en-US" dirty="0"/>
              <a:t> is a recurring pattern of thought, feeling, and behavior that can be productively applied. This is what drives you and defines how you think. The key here is that you play to these strengths instead of minimizing weaknesses.</a:t>
            </a:r>
          </a:p>
          <a:p>
            <a:endParaRPr lang="en-US" dirty="0"/>
          </a:p>
          <a:p>
            <a:r>
              <a:rPr lang="en-US" dirty="0"/>
              <a:t>The authors are consultants for the Gallup Organization, and they surveyed 80K managers in 400 companies. This was refined a bit and turned into StrengthsFinder 2.0. G</a:t>
            </a:r>
            <a:r>
              <a:rPr lang="en-US" baseline="0" dirty="0" smtClean="0"/>
              <a:t>allup interviewed 1.7 million professionals in varying fields and quantified 34 different traits (talents). The book (~$15) describes all of the strengths, or you can spend $10 and take the assessment online. It’s a simple way to put a name/category to things that are in your wheelhouse.</a:t>
            </a:r>
          </a:p>
          <a:p>
            <a:endParaRPr lang="en-US" baseline="0" dirty="0" smtClean="0"/>
          </a:p>
          <a:p>
            <a:pPr defTabSz="931774">
              <a:defRPr/>
            </a:pPr>
            <a:r>
              <a:rPr lang="en-US" b="1" dirty="0" smtClean="0">
                <a:sym typeface="Wingdings 3"/>
              </a:rPr>
              <a:t></a:t>
            </a:r>
          </a:p>
          <a:p>
            <a:endParaRPr lang="en-US" baseline="0" dirty="0" smtClean="0"/>
          </a:p>
          <a:p>
            <a:r>
              <a:rPr lang="en-US" b="1" baseline="0" dirty="0" smtClean="0"/>
              <a:t>Discipline</a:t>
            </a:r>
            <a:r>
              <a:rPr lang="en-US" baseline="0" dirty="0" smtClean="0"/>
              <a:t> – a need for order and predictability</a:t>
            </a:r>
          </a:p>
          <a:p>
            <a:endParaRPr lang="en-US" baseline="0" dirty="0" smtClean="0"/>
          </a:p>
          <a:p>
            <a:r>
              <a:rPr lang="en-US" baseline="0" dirty="0" smtClean="0"/>
              <a:t>This is why I fit well in process-oriented environments, and why habit and routine factor into many aspects of my life.</a:t>
            </a:r>
          </a:p>
          <a:p>
            <a:r>
              <a:rPr lang="en-US" baseline="0" dirty="0" smtClean="0"/>
              <a:t>This relates to why I even have a playbook. I like to have processes I trust. </a:t>
            </a:r>
          </a:p>
          <a:p>
            <a:endParaRPr lang="en-US" baseline="0" dirty="0" smtClean="0"/>
          </a:p>
          <a:p>
            <a:pPr defTabSz="931774">
              <a:defRPr/>
            </a:pPr>
            <a:r>
              <a:rPr lang="en-US" b="1" dirty="0" smtClean="0">
                <a:sym typeface="Wingdings 3"/>
              </a:rPr>
              <a:t></a:t>
            </a:r>
          </a:p>
          <a:p>
            <a:endParaRPr lang="en-US" baseline="0" dirty="0" smtClean="0"/>
          </a:p>
          <a:p>
            <a:r>
              <a:rPr lang="en-US" b="1" baseline="0" dirty="0" smtClean="0"/>
              <a:t>Responsibility</a:t>
            </a:r>
            <a:r>
              <a:rPr lang="en-US" baseline="0" dirty="0" smtClean="0"/>
              <a:t> – taking ownership for anything I commit to</a:t>
            </a:r>
          </a:p>
          <a:p>
            <a:endParaRPr lang="en-US" baseline="0" dirty="0" smtClean="0"/>
          </a:p>
          <a:p>
            <a:r>
              <a:rPr lang="en-US" baseline="0" dirty="0" smtClean="0"/>
              <a:t>This relates to discipline as well. If I’m impacting someone else, I want to make sure I do a good job and hold up my end of the commitment.</a:t>
            </a:r>
          </a:p>
          <a:p>
            <a:endParaRPr lang="en-US" baseline="0" dirty="0" smtClean="0"/>
          </a:p>
          <a:p>
            <a:pPr defTabSz="931774">
              <a:defRPr/>
            </a:pPr>
            <a:r>
              <a:rPr lang="en-US" b="1" dirty="0" smtClean="0">
                <a:sym typeface="Wingdings 3"/>
              </a:rPr>
              <a:t></a:t>
            </a:r>
          </a:p>
          <a:p>
            <a:endParaRPr lang="en-US" baseline="0" dirty="0" smtClean="0"/>
          </a:p>
          <a:p>
            <a:r>
              <a:rPr lang="en-US" b="1" baseline="0" dirty="0" smtClean="0"/>
              <a:t>Analytical</a:t>
            </a:r>
            <a:r>
              <a:rPr lang="en-US" baseline="0" dirty="0" smtClean="0"/>
              <a:t> – “Show me why what you are claiming is true”; data to make sense of things</a:t>
            </a:r>
          </a:p>
          <a:p>
            <a:endParaRPr lang="en-US" baseline="0" dirty="0" smtClean="0"/>
          </a:p>
          <a:p>
            <a:r>
              <a:rPr lang="en-US" baseline="0" dirty="0" smtClean="0"/>
              <a:t>Given my profession, this isn’t a surprise. My biggest battle is realizing I can’t analyze everything and must balance my own analysis with guidance from others.</a:t>
            </a:r>
          </a:p>
          <a:p>
            <a:endParaRPr lang="en-US" baseline="0" dirty="0" smtClean="0"/>
          </a:p>
          <a:p>
            <a:pPr defTabSz="931774">
              <a:defRPr/>
            </a:pPr>
            <a:r>
              <a:rPr lang="en-US" b="1" dirty="0" smtClean="0">
                <a:sym typeface="Wingdings 3"/>
              </a:rPr>
              <a:t></a:t>
            </a:r>
          </a:p>
          <a:p>
            <a:endParaRPr lang="en-US" baseline="0" dirty="0" smtClean="0"/>
          </a:p>
          <a:p>
            <a:r>
              <a:rPr lang="en-US" b="1" baseline="0" dirty="0" smtClean="0"/>
              <a:t>Consistency</a:t>
            </a:r>
            <a:r>
              <a:rPr lang="en-US" baseline="0" dirty="0" smtClean="0"/>
              <a:t> – balance; treating people fairly; rules applied to everyone equally</a:t>
            </a:r>
          </a:p>
          <a:p>
            <a:endParaRPr lang="en-US" baseline="0" dirty="0" smtClean="0"/>
          </a:p>
          <a:p>
            <a:r>
              <a:rPr lang="en-US" baseline="0" dirty="0" smtClean="0"/>
              <a:t>I have a healthy discontent for zero-sum games – for there to be a winner, someone must lose.</a:t>
            </a:r>
          </a:p>
          <a:p>
            <a:endParaRPr lang="en-US" baseline="0" dirty="0" smtClean="0"/>
          </a:p>
          <a:p>
            <a:pPr defTabSz="931774">
              <a:defRPr/>
            </a:pPr>
            <a:r>
              <a:rPr lang="en-US" b="1" dirty="0" smtClean="0">
                <a:sym typeface="Wingdings 3"/>
              </a:rPr>
              <a:t></a:t>
            </a:r>
          </a:p>
          <a:p>
            <a:endParaRPr lang="en-US" baseline="0" dirty="0" smtClean="0"/>
          </a:p>
          <a:p>
            <a:r>
              <a:rPr lang="en-US" b="1" baseline="0" dirty="0" smtClean="0"/>
              <a:t>Harmony</a:t>
            </a:r>
            <a:r>
              <a:rPr lang="en-US" baseline="0" dirty="0" smtClean="0"/>
              <a:t> – keep conflict to a minimum, look for areas of agreement</a:t>
            </a:r>
          </a:p>
          <a:p>
            <a:endParaRPr lang="en-US" baseline="0" dirty="0" smtClean="0"/>
          </a:p>
          <a:p>
            <a:r>
              <a:rPr lang="en-US" baseline="0" dirty="0" smtClean="0"/>
              <a:t>I’ve never been very competitive, and the concept of asking for forgiveness rather than permission doesn’t sit well with me. A related unofficial talent would probably be “supporter” – I work best when I’m the oil in the machine instead of being the engine.</a:t>
            </a:r>
          </a:p>
          <a:p>
            <a:endParaRPr lang="en-US" baseline="0" dirty="0" smtClean="0"/>
          </a:p>
          <a:p>
            <a:pPr defTabSz="931774">
              <a:defRPr/>
            </a:pPr>
            <a:r>
              <a:rPr lang="en-US" b="1" dirty="0" smtClean="0">
                <a:sym typeface="Wingdings 3"/>
              </a:rPr>
              <a:t></a:t>
            </a:r>
          </a:p>
          <a:p>
            <a:endParaRPr lang="en-US" baseline="0" dirty="0" smtClean="0"/>
          </a:p>
          <a:p>
            <a:r>
              <a:rPr lang="en-US" baseline="0" dirty="0" smtClean="0"/>
              <a:t>As you can see, these talents are not all mutually exclusive. Even the ones that are on opposite ends of the spectrum can be combined to balance each other out. For example, you may have someone who’s an Activator (jump in and get things moving) paired with someone who’s Deliberative (cautious, careful) to avoid either extreme and apply the best of both strengths.</a:t>
            </a:r>
          </a:p>
          <a:p>
            <a:endParaRPr lang="en-US" baseline="0" dirty="0" smtClean="0"/>
          </a:p>
          <a:p>
            <a:endParaRPr lang="en-US" baseline="0" dirty="0" smtClean="0"/>
          </a:p>
          <a:p>
            <a:pPr defTabSz="931774">
              <a:defRPr/>
            </a:pPr>
            <a:r>
              <a:rPr lang="en-US" dirty="0"/>
              <a:t>Based on these talents, I find myself getting into recurring roles…</a:t>
            </a:r>
          </a:p>
          <a:p>
            <a:pPr defTabSz="931774">
              <a:defRPr/>
            </a:pPr>
            <a:endParaRPr lang="en-US" dirty="0"/>
          </a:p>
          <a:p>
            <a:pPr defTabSz="931774">
              <a:defRPr/>
            </a:pPr>
            <a:endParaRPr lang="en-US" dirty="0"/>
          </a:p>
          <a:p>
            <a:pPr defTabSz="931774">
              <a:defRPr/>
            </a:pPr>
            <a:r>
              <a:rPr lang="en-US" dirty="0"/>
              <a:t>Resources:</a:t>
            </a:r>
          </a:p>
          <a:p>
            <a:pPr marL="174708" indent="-174708" defTabSz="931774">
              <a:buFont typeface="Arial" panose="020B0604020202020204" pitchFamily="34" charset="0"/>
              <a:buChar char="•"/>
              <a:defRPr/>
            </a:pPr>
            <a:r>
              <a:rPr lang="en-US" dirty="0"/>
              <a:t>http://www.amazon.com/First-Break-All-The-Rules/dp/0743510119</a:t>
            </a:r>
          </a:p>
          <a:p>
            <a:pPr marL="174708" indent="-174708" defTabSz="931774">
              <a:buFont typeface="Arial" panose="020B0604020202020204" pitchFamily="34" charset="0"/>
              <a:buChar char="•"/>
              <a:defRPr/>
            </a:pPr>
            <a:r>
              <a:rPr lang="en-US" dirty="0"/>
              <a:t>http://www.amazon.com/StrengthsFinder-2-0-Tom-Rath/dp/159562015X</a:t>
            </a:r>
          </a:p>
          <a:p>
            <a:pPr marL="174708" indent="-174708" defTabSz="931774">
              <a:buFont typeface="Arial" panose="020B0604020202020204" pitchFamily="34" charset="0"/>
              <a:buChar char="•"/>
              <a:defRPr/>
            </a:pPr>
            <a:r>
              <a:rPr lang="en-US" dirty="0"/>
              <a:t>http://www.geoffmazeroff.com/2015/07/17/strengthsfinder-assessment-results/</a:t>
            </a:r>
          </a:p>
          <a:p>
            <a:pPr marL="174708" indent="-174708" defTabSz="931774">
              <a:buFont typeface="Arial" panose="020B0604020202020204" pitchFamily="34" charset="0"/>
              <a:buChar char="•"/>
              <a:defRPr/>
            </a:pPr>
            <a:endParaRPr lang="en-US" dirty="0"/>
          </a:p>
        </p:txBody>
      </p:sp>
      <p:sp>
        <p:nvSpPr>
          <p:cNvPr id="4" name="Slide Number Placeholder 3"/>
          <p:cNvSpPr>
            <a:spLocks noGrp="1"/>
          </p:cNvSpPr>
          <p:nvPr>
            <p:ph type="sldNum" sz="quarter" idx="10"/>
          </p:nvPr>
        </p:nvSpPr>
        <p:spPr/>
        <p:txBody>
          <a:bodyPr/>
          <a:lstStyle/>
          <a:p>
            <a:fld id="{25544DFA-FB8E-40C5-9C57-E1A610586FB1}" type="slidenum">
              <a:rPr lang="en-US" smtClean="0"/>
              <a:t>5</a:t>
            </a:fld>
            <a:endParaRPr lang="en-US"/>
          </a:p>
        </p:txBody>
      </p:sp>
    </p:spTree>
    <p:extLst>
      <p:ext uri="{BB962C8B-B14F-4D97-AF65-F5344CB8AC3E}">
        <p14:creationId xmlns:p14="http://schemas.microsoft.com/office/powerpoint/2010/main" val="31010665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smtClean="0"/>
              <a:t>Roles</a:t>
            </a:r>
          </a:p>
          <a:p>
            <a:endParaRPr lang="en-US" b="1" dirty="0" smtClean="0"/>
          </a:p>
          <a:p>
            <a:r>
              <a:rPr lang="en-US" b="1" dirty="0" smtClean="0"/>
              <a:t>Librarian</a:t>
            </a:r>
            <a:r>
              <a:rPr lang="en-US" baseline="0" dirty="0" smtClean="0"/>
              <a:t> – go-to source for knowledge</a:t>
            </a:r>
          </a:p>
          <a:p>
            <a:endParaRPr lang="en-US" baseline="0" dirty="0" smtClean="0"/>
          </a:p>
          <a:p>
            <a:r>
              <a:rPr lang="en-US" b="1" baseline="0" dirty="0" smtClean="0"/>
              <a:t>Clerk</a:t>
            </a:r>
            <a:r>
              <a:rPr lang="en-US" baseline="0" dirty="0" smtClean="0"/>
              <a:t> – keep track of things (goes with discipline)</a:t>
            </a:r>
          </a:p>
          <a:p>
            <a:endParaRPr lang="en-US" b="1" baseline="0" dirty="0" smtClean="0"/>
          </a:p>
          <a:p>
            <a:r>
              <a:rPr lang="en-US" b="1" baseline="0" dirty="0" smtClean="0"/>
              <a:t>Custodian</a:t>
            </a:r>
            <a:r>
              <a:rPr lang="en-US" baseline="0" dirty="0" smtClean="0"/>
              <a:t> – avoiding the Tragedy of Commons by doing upkeep</a:t>
            </a:r>
          </a:p>
          <a:p>
            <a:pPr defTabSz="931774">
              <a:defRPr/>
            </a:pPr>
            <a:endParaRPr lang="en-US" b="1" baseline="0" dirty="0" smtClean="0"/>
          </a:p>
          <a:p>
            <a:pPr defTabSz="931774">
              <a:defRPr/>
            </a:pPr>
            <a:r>
              <a:rPr lang="en-US" b="1" baseline="0" dirty="0" smtClean="0"/>
              <a:t>Coach</a:t>
            </a:r>
            <a:r>
              <a:rPr lang="en-US" baseline="0" dirty="0" smtClean="0"/>
              <a:t> – remind people they can achieve with the right effort</a:t>
            </a:r>
          </a:p>
          <a:p>
            <a:pPr defTabSz="931774">
              <a:defRPr/>
            </a:pPr>
            <a:endParaRPr lang="en-US" b="1" baseline="0" dirty="0" smtClean="0"/>
          </a:p>
          <a:p>
            <a:pPr defTabSz="931774">
              <a:defRPr/>
            </a:pPr>
            <a:r>
              <a:rPr lang="en-US" b="1" baseline="0" dirty="0" smtClean="0"/>
              <a:t>Mentor</a:t>
            </a:r>
            <a:r>
              <a:rPr lang="en-US" baseline="0" dirty="0" smtClean="0"/>
              <a:t> – giving others a path, but letting them traverse it themselves</a:t>
            </a:r>
          </a:p>
          <a:p>
            <a:endParaRPr lang="en-US" b="1" baseline="0" dirty="0" smtClean="0"/>
          </a:p>
          <a:p>
            <a:r>
              <a:rPr lang="en-US" b="1" baseline="0" dirty="0" smtClean="0"/>
              <a:t>Ambassador</a:t>
            </a:r>
            <a:r>
              <a:rPr lang="en-US" baseline="0" dirty="0" smtClean="0"/>
              <a:t> – representing an individual or team to others</a:t>
            </a:r>
          </a:p>
          <a:p>
            <a:endParaRPr lang="en-US" dirty="0" smtClean="0"/>
          </a:p>
          <a:p>
            <a:r>
              <a:rPr lang="en-US" dirty="0" smtClean="0"/>
              <a:t>Some other roles that I’ve tried to play</a:t>
            </a:r>
            <a:r>
              <a:rPr lang="en-US" baseline="0" dirty="0" smtClean="0"/>
              <a:t> (but not all that well because of experience/training):</a:t>
            </a:r>
          </a:p>
          <a:p>
            <a:pPr marL="174708" indent="-174708">
              <a:buFont typeface="Arial" panose="020B0604020202020204" pitchFamily="34" charset="0"/>
              <a:buChar char="•"/>
            </a:pPr>
            <a:r>
              <a:rPr lang="en-US" baseline="0" dirty="0" err="1" smtClean="0"/>
              <a:t>Metricant</a:t>
            </a:r>
            <a:r>
              <a:rPr lang="en-US" baseline="0" dirty="0" smtClean="0"/>
              <a:t> – deciding what to measure and surfacing that data</a:t>
            </a:r>
          </a:p>
          <a:p>
            <a:pPr marL="174708" indent="-174708">
              <a:buFont typeface="Arial" panose="020B0604020202020204" pitchFamily="34" charset="0"/>
              <a:buChar char="•"/>
            </a:pPr>
            <a:r>
              <a:rPr lang="en-US" dirty="0" smtClean="0"/>
              <a:t>Marketer – making a solid pitch for something and building desire for what you have to offer</a:t>
            </a:r>
          </a:p>
          <a:p>
            <a:endParaRPr lang="en-US" dirty="0" smtClean="0"/>
          </a:p>
          <a:p>
            <a:r>
              <a:rPr lang="en-US" b="1" dirty="0" smtClean="0">
                <a:sym typeface="Wingdings 3"/>
              </a:rPr>
              <a:t></a:t>
            </a:r>
            <a:endParaRPr lang="en-US" dirty="0" smtClean="0"/>
          </a:p>
          <a:p>
            <a:endParaRPr lang="en-US" dirty="0" smtClean="0"/>
          </a:p>
          <a:p>
            <a:r>
              <a:rPr lang="en-US" dirty="0" smtClean="0"/>
              <a:t>?: What are some roles </a:t>
            </a:r>
            <a:r>
              <a:rPr lang="en-US" u="sng" dirty="0" smtClean="0"/>
              <a:t>you</a:t>
            </a:r>
            <a:r>
              <a:rPr lang="en-US" dirty="0" smtClean="0"/>
              <a:t> find yourself returning to?</a:t>
            </a:r>
          </a:p>
          <a:p>
            <a:endParaRPr lang="en-US" dirty="0" smtClean="0"/>
          </a:p>
          <a:p>
            <a:endParaRPr lang="en-US" dirty="0" smtClean="0"/>
          </a:p>
          <a:p>
            <a:r>
              <a:rPr lang="en-US" dirty="0" smtClean="0"/>
              <a:t>Resource: https://flowchainsensei.wordpress.com/2011/02/25/the-many-roles-in-software-projects/</a:t>
            </a:r>
            <a:endParaRPr lang="en-US" dirty="0"/>
          </a:p>
        </p:txBody>
      </p:sp>
      <p:sp>
        <p:nvSpPr>
          <p:cNvPr id="4" name="Slide Number Placeholder 3"/>
          <p:cNvSpPr>
            <a:spLocks noGrp="1"/>
          </p:cNvSpPr>
          <p:nvPr>
            <p:ph type="sldNum" sz="quarter" idx="10"/>
          </p:nvPr>
        </p:nvSpPr>
        <p:spPr/>
        <p:txBody>
          <a:bodyPr/>
          <a:lstStyle/>
          <a:p>
            <a:fld id="{25544DFA-FB8E-40C5-9C57-E1A610586FB1}" type="slidenum">
              <a:rPr lang="en-US" smtClean="0"/>
              <a:t>6</a:t>
            </a:fld>
            <a:endParaRPr lang="en-US"/>
          </a:p>
        </p:txBody>
      </p:sp>
    </p:spTree>
    <p:extLst>
      <p:ext uri="{BB962C8B-B14F-4D97-AF65-F5344CB8AC3E}">
        <p14:creationId xmlns:p14="http://schemas.microsoft.com/office/powerpoint/2010/main" val="10610972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smtClean="0"/>
              <a:t>Interests</a:t>
            </a:r>
          </a:p>
          <a:p>
            <a:endParaRPr lang="en-US" b="1" u="sng" dirty="0" smtClean="0"/>
          </a:p>
          <a:p>
            <a:r>
              <a:rPr lang="en-US" b="1" dirty="0" smtClean="0">
                <a:sym typeface="Wingdings 3"/>
              </a:rPr>
              <a:t></a:t>
            </a:r>
          </a:p>
          <a:p>
            <a:endParaRPr lang="en-US" dirty="0" smtClean="0"/>
          </a:p>
          <a:p>
            <a:r>
              <a:rPr lang="en-US" dirty="0" smtClean="0"/>
              <a:t>I enjoy knowing how things are</a:t>
            </a:r>
            <a:r>
              <a:rPr lang="en-US" baseline="0" dirty="0" smtClean="0"/>
              <a:t> put together and how components relate. Design also applies to physical objects or user interfaces – there are countless creative ways to solve problems… Why was </a:t>
            </a:r>
            <a:r>
              <a:rPr lang="en-US" i="1" baseline="0" dirty="0" smtClean="0"/>
              <a:t>this</a:t>
            </a:r>
            <a:r>
              <a:rPr lang="en-US" i="0" baseline="0" dirty="0" smtClean="0"/>
              <a:t> way chosen?</a:t>
            </a:r>
            <a:endParaRPr lang="en-US" baseline="0" dirty="0" smtClean="0"/>
          </a:p>
          <a:p>
            <a:endParaRPr lang="en-US" baseline="0" dirty="0" smtClean="0"/>
          </a:p>
          <a:p>
            <a:r>
              <a:rPr lang="en-US" baseline="0" dirty="0" smtClean="0"/>
              <a:t>?: How many of you got in trouble as a kid for taking things apart?</a:t>
            </a:r>
          </a:p>
          <a:p>
            <a:endParaRPr lang="en-US" baseline="0" dirty="0" smtClean="0"/>
          </a:p>
          <a:p>
            <a:pPr defTabSz="931774">
              <a:defRPr/>
            </a:pPr>
            <a:r>
              <a:rPr lang="en-US" b="1" dirty="0" smtClean="0">
                <a:sym typeface="Wingdings 3"/>
              </a:rPr>
              <a:t></a:t>
            </a:r>
            <a:endParaRPr lang="en-US" b="1" baseline="0" dirty="0" smtClean="0"/>
          </a:p>
          <a:p>
            <a:endParaRPr lang="en-US" baseline="0" dirty="0" smtClean="0"/>
          </a:p>
          <a:p>
            <a:r>
              <a:rPr lang="en-US" baseline="0" dirty="0" smtClean="0"/>
              <a:t>I love understanding how things work – process and workflows make this possible.</a:t>
            </a:r>
          </a:p>
          <a:p>
            <a:endParaRPr lang="en-US" dirty="0" smtClean="0"/>
          </a:p>
          <a:p>
            <a:pPr defTabSz="931774">
              <a:defRPr/>
            </a:pPr>
            <a:r>
              <a:rPr lang="en-US" b="1" dirty="0" smtClean="0">
                <a:sym typeface="Wingdings 3"/>
              </a:rPr>
              <a:t></a:t>
            </a:r>
            <a:endParaRPr lang="en-US" b="1" baseline="0" dirty="0" smtClean="0"/>
          </a:p>
          <a:p>
            <a:endParaRPr lang="en-US" dirty="0" smtClean="0"/>
          </a:p>
          <a:p>
            <a:r>
              <a:rPr lang="en-US" dirty="0" smtClean="0"/>
              <a:t>Psychology – we usually build for and</a:t>
            </a:r>
            <a:r>
              <a:rPr lang="en-US" baseline="0" dirty="0" smtClean="0"/>
              <a:t> work with people, so understanding biases and behaviors is helpful</a:t>
            </a:r>
          </a:p>
          <a:p>
            <a:endParaRPr lang="en-US" baseline="0" dirty="0" smtClean="0"/>
          </a:p>
          <a:p>
            <a:r>
              <a:rPr lang="en-US" b="1" dirty="0" smtClean="0">
                <a:sym typeface="Wingdings 3"/>
              </a:rPr>
              <a:t></a:t>
            </a:r>
            <a:endParaRPr lang="en-US" baseline="0" dirty="0" smtClean="0"/>
          </a:p>
          <a:p>
            <a:endParaRPr lang="en-US" baseline="0" dirty="0" smtClean="0"/>
          </a:p>
          <a:p>
            <a:r>
              <a:rPr lang="en-US" baseline="0" dirty="0" smtClean="0"/>
              <a:t>What are </a:t>
            </a:r>
            <a:r>
              <a:rPr lang="en-US" u="sng" baseline="0" dirty="0" smtClean="0"/>
              <a:t>your</a:t>
            </a:r>
            <a:r>
              <a:rPr lang="en-US" u="none" baseline="0" dirty="0" smtClean="0"/>
              <a:t> underlying interests?</a:t>
            </a:r>
            <a:endParaRPr lang="en-US" dirty="0"/>
          </a:p>
        </p:txBody>
      </p:sp>
      <p:sp>
        <p:nvSpPr>
          <p:cNvPr id="4" name="Slide Number Placeholder 3"/>
          <p:cNvSpPr>
            <a:spLocks noGrp="1"/>
          </p:cNvSpPr>
          <p:nvPr>
            <p:ph type="sldNum" sz="quarter" idx="10"/>
          </p:nvPr>
        </p:nvSpPr>
        <p:spPr/>
        <p:txBody>
          <a:bodyPr/>
          <a:lstStyle/>
          <a:p>
            <a:fld id="{25544DFA-FB8E-40C5-9C57-E1A610586FB1}" type="slidenum">
              <a:rPr lang="en-US" smtClean="0"/>
              <a:t>7</a:t>
            </a:fld>
            <a:endParaRPr lang="en-US"/>
          </a:p>
        </p:txBody>
      </p:sp>
    </p:spTree>
    <p:extLst>
      <p:ext uri="{BB962C8B-B14F-4D97-AF65-F5344CB8AC3E}">
        <p14:creationId xmlns:p14="http://schemas.microsoft.com/office/powerpoint/2010/main" val="24912141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smtClean="0"/>
              <a:t>Career-oriented beliefs</a:t>
            </a:r>
          </a:p>
          <a:p>
            <a:endParaRPr lang="en-US" b="1" dirty="0" smtClean="0"/>
          </a:p>
          <a:p>
            <a:r>
              <a:rPr lang="en-US" b="1" dirty="0" smtClean="0">
                <a:sym typeface="Wingdings 3"/>
              </a:rPr>
              <a:t></a:t>
            </a:r>
            <a:endParaRPr lang="en-US" b="1" dirty="0" smtClean="0"/>
          </a:p>
          <a:p>
            <a:endParaRPr lang="en-US" dirty="0" smtClean="0"/>
          </a:p>
          <a:p>
            <a:r>
              <a:rPr lang="en-US" dirty="0" smtClean="0"/>
              <a:t>Learn and listen about your choices. Evaluate them critically, then decide for yourself.</a:t>
            </a:r>
          </a:p>
          <a:p>
            <a:endParaRPr lang="en-US" dirty="0" smtClean="0"/>
          </a:p>
          <a:p>
            <a:pPr defTabSz="931774">
              <a:defRPr/>
            </a:pPr>
            <a:r>
              <a:rPr lang="en-US" b="1" dirty="0" smtClean="0">
                <a:sym typeface="Wingdings 3"/>
              </a:rPr>
              <a:t></a:t>
            </a:r>
            <a:endParaRPr lang="en-US" b="1" dirty="0" smtClean="0"/>
          </a:p>
          <a:p>
            <a:endParaRPr lang="en-US" dirty="0" smtClean="0"/>
          </a:p>
          <a:p>
            <a:r>
              <a:rPr lang="en-US" dirty="0" smtClean="0"/>
              <a:t>This goes</a:t>
            </a:r>
            <a:r>
              <a:rPr lang="en-US" baseline="0" dirty="0" smtClean="0"/>
              <a:t> with my harmony and responsibility talents. Is what I’m doing benefitting others or just me?</a:t>
            </a:r>
          </a:p>
          <a:p>
            <a:endParaRPr lang="en-US" baseline="0" dirty="0" smtClean="0"/>
          </a:p>
          <a:p>
            <a:pPr defTabSz="931774">
              <a:defRPr/>
            </a:pPr>
            <a:r>
              <a:rPr lang="en-US" b="1" dirty="0" smtClean="0">
                <a:sym typeface="Wingdings 3"/>
              </a:rPr>
              <a:t></a:t>
            </a:r>
            <a:endParaRPr lang="en-US" b="1" dirty="0" smtClean="0"/>
          </a:p>
          <a:p>
            <a:endParaRPr lang="en-US" baseline="0" dirty="0" smtClean="0"/>
          </a:p>
          <a:p>
            <a:r>
              <a:rPr lang="en-US" baseline="0" dirty="0" smtClean="0"/>
              <a:t>Ask yourself whether your assumptions are correct. For example, if every task management technique has failed, is it really those systems or the way you think about the work? High turnover rate is another example.</a:t>
            </a:r>
          </a:p>
          <a:p>
            <a:endParaRPr lang="en-US" baseline="0" dirty="0" smtClean="0"/>
          </a:p>
          <a:p>
            <a:pPr defTabSz="931774">
              <a:defRPr/>
            </a:pPr>
            <a:r>
              <a:rPr lang="en-US" b="1" dirty="0" smtClean="0">
                <a:sym typeface="Wingdings 3"/>
              </a:rPr>
              <a:t></a:t>
            </a:r>
            <a:endParaRPr lang="en-US" b="1" dirty="0" smtClean="0"/>
          </a:p>
          <a:p>
            <a:endParaRPr lang="en-US" baseline="0" dirty="0" smtClean="0"/>
          </a:p>
          <a:p>
            <a:r>
              <a:rPr lang="en-US" baseline="0" dirty="0" smtClean="0"/>
              <a:t>Comes from Sean Cassidy’s post “You are not a 10x developer”. Make other people shine.</a:t>
            </a:r>
          </a:p>
          <a:p>
            <a:pPr marL="232943" indent="-232943">
              <a:buAutoNum type="arabicPeriod"/>
            </a:pPr>
            <a:endParaRPr lang="en-US" baseline="0" dirty="0" smtClean="0"/>
          </a:p>
          <a:p>
            <a:r>
              <a:rPr lang="en-US" b="1" dirty="0" smtClean="0">
                <a:sym typeface="Wingdings 3"/>
              </a:rPr>
              <a:t></a:t>
            </a:r>
            <a:endParaRPr lang="en-US" baseline="0" dirty="0" smtClean="0"/>
          </a:p>
          <a:p>
            <a:endParaRPr lang="en-US" baseline="0" dirty="0" smtClean="0"/>
          </a:p>
          <a:p>
            <a:r>
              <a:rPr lang="en-US" baseline="0" dirty="0" smtClean="0"/>
              <a:t>What are things that give </a:t>
            </a:r>
            <a:r>
              <a:rPr lang="en-US" u="sng" baseline="0" dirty="0" smtClean="0"/>
              <a:t>you</a:t>
            </a:r>
            <a:r>
              <a:rPr lang="en-US" u="none" baseline="0" dirty="0" smtClean="0"/>
              <a:t> a foundation for your identity?</a:t>
            </a:r>
            <a:endParaRPr lang="en-US" baseline="0" dirty="0" smtClean="0"/>
          </a:p>
          <a:p>
            <a:endParaRPr lang="en-US" baseline="0" dirty="0" smtClean="0"/>
          </a:p>
          <a:p>
            <a:endParaRPr lang="en-US" baseline="0" dirty="0" smtClean="0"/>
          </a:p>
          <a:p>
            <a:r>
              <a:rPr lang="en-US" baseline="0" dirty="0" smtClean="0"/>
              <a:t>Resource: https://www.seancassidy.me/you-are-not-a-10x-developer.html </a:t>
            </a:r>
            <a:endParaRPr lang="en-US" dirty="0"/>
          </a:p>
        </p:txBody>
      </p:sp>
      <p:sp>
        <p:nvSpPr>
          <p:cNvPr id="4" name="Slide Number Placeholder 3"/>
          <p:cNvSpPr>
            <a:spLocks noGrp="1"/>
          </p:cNvSpPr>
          <p:nvPr>
            <p:ph type="sldNum" sz="quarter" idx="10"/>
          </p:nvPr>
        </p:nvSpPr>
        <p:spPr/>
        <p:txBody>
          <a:bodyPr/>
          <a:lstStyle/>
          <a:p>
            <a:fld id="{25544DFA-FB8E-40C5-9C57-E1A610586FB1}" type="slidenum">
              <a:rPr lang="en-US" smtClean="0"/>
              <a:t>8</a:t>
            </a:fld>
            <a:endParaRPr lang="en-US"/>
          </a:p>
        </p:txBody>
      </p:sp>
    </p:spTree>
    <p:extLst>
      <p:ext uri="{BB962C8B-B14F-4D97-AF65-F5344CB8AC3E}">
        <p14:creationId xmlns:p14="http://schemas.microsoft.com/office/powerpoint/2010/main" val="16919404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smtClean="0"/>
              <a:t>Our strengths, roles,</a:t>
            </a:r>
            <a:r>
              <a:rPr lang="en-US" baseline="0" dirty="0" smtClean="0"/>
              <a:t> and interests, and beliefs d</a:t>
            </a:r>
            <a:r>
              <a:rPr lang="en-US" dirty="0" smtClean="0"/>
              <a:t>efine our </a:t>
            </a:r>
            <a:r>
              <a:rPr lang="en-US" b="0" u="sng" dirty="0" smtClean="0"/>
              <a:t>identity</a:t>
            </a:r>
            <a:r>
              <a:rPr lang="en-US" dirty="0" smtClean="0"/>
              <a:t>. Next, we set some </a:t>
            </a:r>
            <a:r>
              <a:rPr lang="en-US" b="0" u="sng" dirty="0" smtClean="0"/>
              <a:t>goals</a:t>
            </a:r>
            <a:r>
              <a:rPr lang="en-US" dirty="0" smtClean="0"/>
              <a:t> that align with that identity</a:t>
            </a:r>
            <a:r>
              <a:rPr lang="en-US" baseline="0" dirty="0" smtClean="0"/>
              <a:t> and give us some purpose.</a:t>
            </a:r>
          </a:p>
          <a:p>
            <a:pPr defTabSz="931774">
              <a:defRPr/>
            </a:pPr>
            <a:endParaRPr lang="en-US" baseline="0" dirty="0" smtClean="0"/>
          </a:p>
          <a:p>
            <a:r>
              <a:rPr lang="en-US" b="1" dirty="0" smtClean="0">
                <a:sym typeface="Wingdings 3"/>
              </a:rPr>
              <a:t></a:t>
            </a:r>
          </a:p>
          <a:p>
            <a:pPr marL="174708" indent="-174708">
              <a:buFont typeface="Arial" panose="020B0604020202020204" pitchFamily="34" charset="0"/>
              <a:buChar char="•"/>
            </a:pPr>
            <a:endParaRPr lang="en-US" b="1" dirty="0" smtClean="0"/>
          </a:p>
          <a:p>
            <a:pPr marL="174708" indent="-174708">
              <a:buFont typeface="Arial" panose="020B0604020202020204" pitchFamily="34" charset="0"/>
              <a:buChar char="•"/>
            </a:pPr>
            <a:r>
              <a:rPr lang="en-US" dirty="0" smtClean="0"/>
              <a:t>Some of my general goals</a:t>
            </a:r>
          </a:p>
          <a:p>
            <a:pPr marL="640594" lvl="1" indent="-174708">
              <a:buFont typeface="Arial" panose="020B0604020202020204" pitchFamily="34" charset="0"/>
              <a:buChar char="•"/>
            </a:pPr>
            <a:r>
              <a:rPr lang="en-US" dirty="0" smtClean="0"/>
              <a:t>Maintain healthy</a:t>
            </a:r>
            <a:r>
              <a:rPr lang="en-US" baseline="0" dirty="0" smtClean="0"/>
              <a:t> relationships</a:t>
            </a:r>
          </a:p>
          <a:p>
            <a:pPr marL="640594" lvl="1" indent="-174708">
              <a:buFont typeface="Arial" panose="020B0604020202020204" pitchFamily="34" charset="0"/>
              <a:buChar char="•"/>
            </a:pPr>
            <a:r>
              <a:rPr lang="en-US" baseline="0" dirty="0" smtClean="0"/>
              <a:t>Learn and be inspired</a:t>
            </a:r>
          </a:p>
          <a:p>
            <a:pPr marL="640594" lvl="1" indent="-174708">
              <a:buFont typeface="Arial" panose="020B0604020202020204" pitchFamily="34" charset="0"/>
              <a:buChar char="•"/>
            </a:pPr>
            <a:r>
              <a:rPr lang="en-US" baseline="0" dirty="0" smtClean="0"/>
              <a:t>Be active and engaged in software to do awesome things and help people</a:t>
            </a:r>
          </a:p>
          <a:p>
            <a:pPr marL="640594" lvl="1" indent="-174708">
              <a:buFont typeface="Arial" panose="020B0604020202020204" pitchFamily="34" charset="0"/>
              <a:buChar char="•"/>
            </a:pPr>
            <a:r>
              <a:rPr lang="en-US" baseline="0" dirty="0" smtClean="0"/>
              <a:t>Be part of a larger community</a:t>
            </a:r>
          </a:p>
          <a:p>
            <a:pPr marL="640594" lvl="1" indent="-174708">
              <a:buFont typeface="Arial" panose="020B0604020202020204" pitchFamily="34" charset="0"/>
              <a:buChar char="•"/>
            </a:pPr>
            <a:r>
              <a:rPr lang="en-US" baseline="0" dirty="0" smtClean="0"/>
              <a:t>Share things I’ve learned and been inspired by</a:t>
            </a:r>
          </a:p>
          <a:p>
            <a:pPr marL="640594" lvl="1" indent="-174708">
              <a:buFont typeface="Arial" panose="020B0604020202020204" pitchFamily="34" charset="0"/>
              <a:buChar char="•"/>
            </a:pPr>
            <a:r>
              <a:rPr lang="en-US" baseline="0" dirty="0" smtClean="0"/>
              <a:t>Be / stay fit</a:t>
            </a:r>
          </a:p>
          <a:p>
            <a:pPr marL="640594" lvl="1" indent="-174708">
              <a:buFont typeface="Arial" panose="020B0604020202020204" pitchFamily="34" charset="0"/>
              <a:buChar char="•"/>
            </a:pPr>
            <a:r>
              <a:rPr lang="en-US" baseline="0" dirty="0" smtClean="0"/>
              <a:t>Honor commitments</a:t>
            </a:r>
          </a:p>
          <a:p>
            <a:endParaRPr lang="en-US" baseline="0" dirty="0" smtClean="0"/>
          </a:p>
          <a:p>
            <a:r>
              <a:rPr lang="en-US" b="1" dirty="0" smtClean="0">
                <a:sym typeface="Wingdings 3"/>
              </a:rPr>
              <a:t></a:t>
            </a:r>
          </a:p>
          <a:p>
            <a:endParaRPr lang="en-US" baseline="0" dirty="0" smtClean="0"/>
          </a:p>
          <a:p>
            <a:pPr marL="174708" indent="-174708">
              <a:buFont typeface="Arial" panose="020B0604020202020204" pitchFamily="34" charset="0"/>
              <a:buChar char="•"/>
            </a:pPr>
            <a:r>
              <a:rPr lang="en-US" baseline="0" dirty="0" smtClean="0"/>
              <a:t>Some of my yearly goals</a:t>
            </a:r>
          </a:p>
          <a:p>
            <a:pPr marL="640594" lvl="1" indent="-174708">
              <a:buFont typeface="Arial" panose="020B0604020202020204" pitchFamily="34" charset="0"/>
              <a:buChar char="•"/>
            </a:pPr>
            <a:r>
              <a:rPr lang="en-US" baseline="0" dirty="0" smtClean="0"/>
              <a:t>Plan a wedding and get married</a:t>
            </a:r>
          </a:p>
          <a:p>
            <a:pPr marL="640594" lvl="1" indent="-174708">
              <a:buFont typeface="Arial" panose="020B0604020202020204" pitchFamily="34" charset="0"/>
              <a:buChar char="•"/>
            </a:pPr>
            <a:r>
              <a:rPr lang="en-US" baseline="0" dirty="0" smtClean="0"/>
              <a:t>Get advanced certs in group fitness</a:t>
            </a:r>
          </a:p>
          <a:p>
            <a:pPr marL="640594" lvl="1" indent="-174708">
              <a:buFont typeface="Arial" panose="020B0604020202020204" pitchFamily="34" charset="0"/>
              <a:buChar char="•"/>
            </a:pPr>
            <a:r>
              <a:rPr lang="en-US" baseline="0" dirty="0" smtClean="0"/>
              <a:t>Find some </a:t>
            </a:r>
            <a:r>
              <a:rPr lang="en-US" baseline="0" dirty="0" err="1" smtClean="0"/>
              <a:t>devs</a:t>
            </a:r>
            <a:r>
              <a:rPr lang="en-US" baseline="0" dirty="0" smtClean="0"/>
              <a:t> I can do a side project with</a:t>
            </a:r>
          </a:p>
          <a:p>
            <a:pPr marL="640594" lvl="1" indent="-174708">
              <a:buFont typeface="Arial" panose="020B0604020202020204" pitchFamily="34" charset="0"/>
              <a:buChar char="•"/>
            </a:pPr>
            <a:r>
              <a:rPr lang="en-US" baseline="0" dirty="0" smtClean="0"/>
              <a:t>Speak at a conference</a:t>
            </a:r>
          </a:p>
          <a:p>
            <a:pPr marL="640594" lvl="1" indent="-174708">
              <a:buFont typeface="Arial" panose="020B0604020202020204" pitchFamily="34" charset="0"/>
              <a:buChar char="•"/>
            </a:pPr>
            <a:r>
              <a:rPr lang="en-US" baseline="0" dirty="0" smtClean="0"/>
              <a:t>Replace the kitchen table/chairs</a:t>
            </a:r>
          </a:p>
          <a:p>
            <a:pPr defTabSz="931774">
              <a:defRPr/>
            </a:pPr>
            <a:endParaRPr lang="en-US" baseline="0" dirty="0" smtClean="0"/>
          </a:p>
        </p:txBody>
      </p:sp>
      <p:sp>
        <p:nvSpPr>
          <p:cNvPr id="4" name="Slide Number Placeholder 3"/>
          <p:cNvSpPr>
            <a:spLocks noGrp="1"/>
          </p:cNvSpPr>
          <p:nvPr>
            <p:ph type="sldNum" sz="quarter" idx="10"/>
          </p:nvPr>
        </p:nvSpPr>
        <p:spPr/>
        <p:txBody>
          <a:bodyPr/>
          <a:lstStyle/>
          <a:p>
            <a:fld id="{25544DFA-FB8E-40C5-9C57-E1A610586FB1}" type="slidenum">
              <a:rPr lang="en-US" smtClean="0"/>
              <a:t>9</a:t>
            </a:fld>
            <a:endParaRPr lang="en-US"/>
          </a:p>
        </p:txBody>
      </p:sp>
    </p:spTree>
    <p:extLst>
      <p:ext uri="{BB962C8B-B14F-4D97-AF65-F5344CB8AC3E}">
        <p14:creationId xmlns:p14="http://schemas.microsoft.com/office/powerpoint/2010/main" val="5942662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228600"/>
            <a:ext cx="7772400" cy="4571999"/>
          </a:xfrm>
        </p:spPr>
        <p:txBody>
          <a:bodyPr anchor="ctr">
            <a:noAutofit/>
          </a:bodyPr>
          <a:lstStyle>
            <a:lvl1pPr>
              <a:lnSpc>
                <a:spcPct val="100000"/>
              </a:lnSpc>
              <a:defRPr sz="8800" spc="-80" baseline="0">
                <a:solidFill>
                  <a:schemeClr val="tx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457200" y="4800600"/>
            <a:ext cx="6858000" cy="914400"/>
          </a:xfrm>
        </p:spPr>
        <p:txBody>
          <a:bodyPr/>
          <a:lstStyle>
            <a:lvl1pPr marL="0" indent="0" algn="l">
              <a:buNone/>
              <a:defRPr b="0" cap="all" spc="120" baseline="0">
                <a:solidFill>
                  <a:schemeClr val="tx2"/>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041115BB-4E8A-40D1-B8DD-FD8A465AD01A}" type="datetimeFigureOut">
              <a:rPr lang="en-US" smtClean="0"/>
              <a:t>10/3/2015</a:t>
            </a:fld>
            <a:endParaRPr lang="en-US"/>
          </a:p>
        </p:txBody>
      </p:sp>
      <p:sp>
        <p:nvSpPr>
          <p:cNvPr id="5" name="Footer Placeholder 4"/>
          <p:cNvSpPr>
            <a:spLocks noGrp="1"/>
          </p:cNvSpPr>
          <p:nvPr>
            <p:ph type="ftr" sz="quarter" idx="11"/>
          </p:nvPr>
        </p:nvSpPr>
        <p:spPr/>
        <p:txBody>
          <a:bodyPr/>
          <a:lstStyle/>
          <a:p>
            <a:endParaRPr lang="en-US"/>
          </a:p>
        </p:txBody>
      </p:sp>
      <p:sp>
        <p:nvSpPr>
          <p:cNvPr id="9" name="Rectangle 8"/>
          <p:cNvSpPr/>
          <p:nvPr/>
        </p:nvSpPr>
        <p:spPr>
          <a:xfrm>
            <a:off x="9001124" y="4846320"/>
            <a:ext cx="142876" cy="201168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9001124" y="0"/>
            <a:ext cx="142876" cy="48463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D23CACBE-44B5-4197-9845-7D69FF56A450}" type="slidenum">
              <a:rPr lang="en-US" smtClean="0"/>
              <a:t>‹#›</a:t>
            </a:fld>
            <a:endParaRPr lang="en-US"/>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41115BB-4E8A-40D1-B8DD-FD8A465AD01A}" type="datetimeFigureOut">
              <a:rPr lang="en-US" smtClean="0"/>
              <a:t>10/3/2015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3CACBE-44B5-4197-9845-7D69FF56A450}"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41115BB-4E8A-40D1-B8DD-FD8A465AD01A}" type="datetimeFigureOut">
              <a:rPr lang="en-US" smtClean="0"/>
              <a:t>10/3/2015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3CACBE-44B5-4197-9845-7D69FF56A450}"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1687990" y="2366470"/>
            <a:ext cx="7620000" cy="4373563"/>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041115BB-4E8A-40D1-B8DD-FD8A465AD01A}" type="datetimeFigureOut">
              <a:rPr lang="en-US" smtClean="0"/>
              <a:t>10/3/2015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3CACBE-44B5-4197-9845-7D69FF56A450}" type="slidenum">
              <a:rPr lang="en-US" smtClean="0"/>
              <a:t>‹#›</a:t>
            </a:fld>
            <a:endParaRPr lang="en-US"/>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57200" y="1447800"/>
            <a:ext cx="7772400" cy="4321175"/>
          </a:xfrm>
        </p:spPr>
        <p:txBody>
          <a:bodyPr anchor="ctr">
            <a:noAutofit/>
          </a:bodyPr>
          <a:lstStyle>
            <a:lvl1pPr algn="l">
              <a:lnSpc>
                <a:spcPct val="100000"/>
              </a:lnSpc>
              <a:defRPr sz="8800" b="0" cap="all" spc="-80" baseline="0">
                <a:solidFill>
                  <a:schemeClr val="tx1"/>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457200" y="228601"/>
            <a:ext cx="7772400" cy="1066800"/>
          </a:xfrm>
        </p:spPr>
        <p:txBody>
          <a:bodyPr anchor="b"/>
          <a:lstStyle>
            <a:lvl1pPr marL="0" indent="0">
              <a:buNone/>
              <a:defRPr sz="2000" b="0" cap="all" spc="12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7" name="Date Placeholder 6"/>
          <p:cNvSpPr>
            <a:spLocks noGrp="1"/>
          </p:cNvSpPr>
          <p:nvPr>
            <p:ph type="dt" sz="half" idx="10"/>
          </p:nvPr>
        </p:nvSpPr>
        <p:spPr/>
        <p:txBody>
          <a:bodyPr/>
          <a:lstStyle/>
          <a:p>
            <a:fld id="{041115BB-4E8A-40D1-B8DD-FD8A465AD01A}" type="datetimeFigureOut">
              <a:rPr lang="en-US" smtClean="0"/>
              <a:t>10/3/2015</a:t>
            </a:fld>
            <a:endParaRPr lang="en-US"/>
          </a:p>
        </p:txBody>
      </p:sp>
      <p:sp>
        <p:nvSpPr>
          <p:cNvPr id="8" name="Slide Number Placeholder 7"/>
          <p:cNvSpPr>
            <a:spLocks noGrp="1"/>
          </p:cNvSpPr>
          <p:nvPr>
            <p:ph type="sldNum" sz="quarter" idx="11"/>
          </p:nvPr>
        </p:nvSpPr>
        <p:spPr/>
        <p:txBody>
          <a:bodyPr/>
          <a:lstStyle/>
          <a:p>
            <a:fld id="{D23CACBE-44B5-4197-9845-7D69FF56A450}" type="slidenum">
              <a:rPr lang="en-US" smtClean="0"/>
              <a:t>‹#›</a:t>
            </a:fld>
            <a:endParaRPr lang="en-US"/>
          </a:p>
        </p:txBody>
      </p:sp>
      <p:sp>
        <p:nvSpPr>
          <p:cNvPr id="9" name="Footer Placeholder 8"/>
          <p:cNvSpPr>
            <a:spLocks noGrp="1"/>
          </p:cNvSpPr>
          <p:nvPr>
            <p:ph type="ftr" sz="quarter" idx="12"/>
          </p:nvPr>
        </p:nvSpPr>
        <p:spPr/>
        <p:txBody>
          <a:bodyPr/>
          <a:lstStyle/>
          <a:p>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630680" y="1574800"/>
            <a:ext cx="329184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090160" y="1574800"/>
            <a:ext cx="329184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041115BB-4E8A-40D1-B8DD-FD8A465AD01A}" type="datetimeFigureOut">
              <a:rPr lang="en-US" smtClean="0"/>
              <a:t>10/3/2015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23CACBE-44B5-4197-9845-7D69FF56A450}"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627632" y="1572768"/>
            <a:ext cx="3291840" cy="639762"/>
          </a:xfrm>
        </p:spPr>
        <p:txBody>
          <a:bodyPr anchor="b">
            <a:noAutofit/>
          </a:bodyPr>
          <a:lstStyle>
            <a:lvl1pPr marL="0" indent="0">
              <a:buNone/>
              <a:defRPr sz="1800" b="0" cap="all" spc="100"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627632" y="2259366"/>
            <a:ext cx="3291840" cy="38404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093208" y="1572768"/>
            <a:ext cx="3291840" cy="639762"/>
          </a:xfrm>
        </p:spPr>
        <p:txBody>
          <a:bodyPr anchor="b">
            <a:noAutofit/>
          </a:bodyPr>
          <a:lstStyle>
            <a:lvl1pPr marL="0" indent="0">
              <a:buNone/>
              <a:defRPr lang="en-US" sz="1800" b="0" kern="1200" cap="all" spc="100" baseline="0" dirty="0" smtClean="0">
                <a:solidFill>
                  <a:schemeClr val="tx1"/>
                </a:solidFill>
                <a:latin typeface="+mj-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spcBef>
                <a:spcPct val="20000"/>
              </a:spcBef>
              <a:buFont typeface="Arial" pitchFamily="34" charset="0"/>
              <a:buNone/>
            </a:pPr>
            <a:r>
              <a:rPr lang="en-US" smtClean="0"/>
              <a:t>Click to edit Master text styles</a:t>
            </a:r>
          </a:p>
        </p:txBody>
      </p:sp>
      <p:sp>
        <p:nvSpPr>
          <p:cNvPr id="6" name="Content Placeholder 5"/>
          <p:cNvSpPr>
            <a:spLocks noGrp="1"/>
          </p:cNvSpPr>
          <p:nvPr>
            <p:ph sz="quarter" idx="4"/>
          </p:nvPr>
        </p:nvSpPr>
        <p:spPr>
          <a:xfrm>
            <a:off x="5093208" y="2259366"/>
            <a:ext cx="3291840" cy="38404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041115BB-4E8A-40D1-B8DD-FD8A465AD01A}" type="datetimeFigureOut">
              <a:rPr lang="en-US" smtClean="0"/>
              <a:t>10/3/2015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23CACBE-44B5-4197-9845-7D69FF56A450}"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41115BB-4E8A-40D1-B8DD-FD8A465AD01A}" type="datetimeFigureOut">
              <a:rPr lang="en-US" smtClean="0"/>
              <a:t>10/3/2015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23CACBE-44B5-4197-9845-7D69FF56A450}"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41115BB-4E8A-40D1-B8DD-FD8A465AD01A}" type="datetimeFigureOut">
              <a:rPr lang="en-US" smtClean="0"/>
              <a:t>10/3/2015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23CACBE-44B5-4197-9845-7D69FF56A450}"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50" y="1600200"/>
            <a:ext cx="5111750" cy="448056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0" y="1600200"/>
            <a:ext cx="3008313" cy="4480560"/>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41115BB-4E8A-40D1-B8DD-FD8A465AD01A}" type="datetimeFigureOut">
              <a:rPr lang="en-US" smtClean="0"/>
              <a:t>10/3/2015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23CACBE-44B5-4197-9845-7D69FF56A450}" type="slidenum">
              <a:rPr lang="en-US" smtClean="0"/>
              <a:t>‹#›</a:t>
            </a:fld>
            <a:endParaRPr lang="en-US"/>
          </a:p>
        </p:txBody>
      </p:sp>
      <p:sp>
        <p:nvSpPr>
          <p:cNvPr id="8" name="Title 7"/>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Rectangle 8"/>
          <p:cNvSpPr/>
          <p:nvPr/>
        </p:nvSpPr>
        <p:spPr>
          <a:xfrm>
            <a:off x="9001124" y="4846320"/>
            <a:ext cx="142876" cy="201168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p:cNvSpPr>
            <a:spLocks noGrp="1"/>
          </p:cNvSpPr>
          <p:nvPr>
            <p:ph type="pic" idx="1"/>
          </p:nvPr>
        </p:nvSpPr>
        <p:spPr>
          <a:xfrm>
            <a:off x="-1" y="0"/>
            <a:ext cx="9000877" cy="4846320"/>
          </a:xfrm>
          <a:solidFill>
            <a:schemeClr val="bg1">
              <a:lumMod val="75000"/>
            </a:schemeClr>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457200" y="5715000"/>
            <a:ext cx="8153400" cy="457200"/>
          </a:xfrm>
        </p:spPr>
        <p:txBody>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41115BB-4E8A-40D1-B8DD-FD8A465AD01A}" type="datetimeFigureOut">
              <a:rPr lang="en-US" smtClean="0"/>
              <a:t>10/3/2015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lvl1pPr>
              <a:defRPr>
                <a:solidFill>
                  <a:schemeClr val="tx1"/>
                </a:solidFill>
              </a:defRPr>
            </a:lvl1pPr>
          </a:lstStyle>
          <a:p>
            <a:fld id="{D23CACBE-44B5-4197-9845-7D69FF56A450}" type="slidenum">
              <a:rPr lang="en-US" smtClean="0"/>
              <a:t>‹#›</a:t>
            </a:fld>
            <a:endParaRPr lang="en-US"/>
          </a:p>
        </p:txBody>
      </p:sp>
      <p:sp>
        <p:nvSpPr>
          <p:cNvPr id="8" name="Title 7"/>
          <p:cNvSpPr>
            <a:spLocks noGrp="1"/>
          </p:cNvSpPr>
          <p:nvPr>
            <p:ph type="title"/>
          </p:nvPr>
        </p:nvSpPr>
        <p:spPr>
          <a:xfrm>
            <a:off x="457200" y="4953000"/>
            <a:ext cx="8153400" cy="762000"/>
          </a:xfrm>
        </p:spPr>
        <p:txBody>
          <a:bodyPr anchor="t">
            <a:normAutofit/>
          </a:bodyPr>
          <a:lstStyle>
            <a:lvl1pPr>
              <a:defRPr sz="3200"/>
            </a:lvl1pPr>
          </a:lstStyle>
          <a:p>
            <a:r>
              <a:rPr lang="en-US" smtClean="0"/>
              <a:t>Click to edit Master title style</a:t>
            </a:r>
            <a:endParaRPr lang="en-US" dirty="0"/>
          </a:p>
        </p:txBody>
      </p:sp>
      <p:sp>
        <p:nvSpPr>
          <p:cNvPr id="10" name="Rectangle 9"/>
          <p:cNvSpPr/>
          <p:nvPr/>
        </p:nvSpPr>
        <p:spPr>
          <a:xfrm>
            <a:off x="9001124" y="0"/>
            <a:ext cx="142876" cy="48463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152718"/>
            <a:ext cx="5791200" cy="1371600"/>
          </a:xfrm>
          <a:prstGeom prst="rect">
            <a:avLst/>
          </a:prstGeom>
        </p:spPr>
        <p:txBody>
          <a:bodyPr vert="horz" lIns="91440" tIns="45720" rIns="91440" bIns="45720" rtlCol="0" anchor="b">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752600"/>
            <a:ext cx="7620000" cy="43735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57200" y="6172201"/>
            <a:ext cx="3429000" cy="304800"/>
          </a:xfrm>
          <a:prstGeom prst="rect">
            <a:avLst/>
          </a:prstGeom>
        </p:spPr>
        <p:txBody>
          <a:bodyPr vert="horz" lIns="91440" tIns="45720" rIns="91440" bIns="0" rtlCol="0" anchor="b"/>
          <a:lstStyle>
            <a:lvl1pPr algn="l">
              <a:defRPr sz="1000">
                <a:solidFill>
                  <a:schemeClr val="tx1"/>
                </a:solidFill>
              </a:defRPr>
            </a:lvl1pPr>
          </a:lstStyle>
          <a:p>
            <a:fld id="{041115BB-4E8A-40D1-B8DD-FD8A465AD01A}" type="datetimeFigureOut">
              <a:rPr lang="en-US" smtClean="0"/>
              <a:t>10/3/2015</a:t>
            </a:fld>
            <a:endParaRPr lang="en-US"/>
          </a:p>
        </p:txBody>
      </p:sp>
      <p:sp>
        <p:nvSpPr>
          <p:cNvPr id="5" name="Footer Placeholder 4"/>
          <p:cNvSpPr>
            <a:spLocks noGrp="1"/>
          </p:cNvSpPr>
          <p:nvPr>
            <p:ph type="ftr" sz="quarter" idx="3"/>
          </p:nvPr>
        </p:nvSpPr>
        <p:spPr>
          <a:xfrm>
            <a:off x="457200" y="6492875"/>
            <a:ext cx="3429000" cy="283845"/>
          </a:xfrm>
          <a:prstGeom prst="rect">
            <a:avLst/>
          </a:prstGeom>
        </p:spPr>
        <p:txBody>
          <a:bodyPr vert="horz" lIns="91440" tIns="45720" rIns="91440" bIns="45720" rtlCol="0" anchor="t"/>
          <a:lstStyle>
            <a:lvl1pPr algn="l">
              <a:defRPr sz="1000">
                <a:solidFill>
                  <a:schemeClr val="tx1"/>
                </a:solidFill>
              </a:defRPr>
            </a:lvl1pPr>
          </a:lstStyle>
          <a:p>
            <a:endParaRPr lang="en-US"/>
          </a:p>
        </p:txBody>
      </p:sp>
      <p:sp>
        <p:nvSpPr>
          <p:cNvPr id="6" name="Slide Number Placeholder 5"/>
          <p:cNvSpPr>
            <a:spLocks noGrp="1"/>
          </p:cNvSpPr>
          <p:nvPr>
            <p:ph type="sldNum" sz="quarter" idx="4"/>
          </p:nvPr>
        </p:nvSpPr>
        <p:spPr>
          <a:xfrm rot="16200000">
            <a:off x="8227377" y="5885497"/>
            <a:ext cx="1315721" cy="365125"/>
          </a:xfrm>
          <a:prstGeom prst="rect">
            <a:avLst/>
          </a:prstGeom>
        </p:spPr>
        <p:txBody>
          <a:bodyPr vert="horz" lIns="91440" tIns="45720" rIns="91440" bIns="45720" rtlCol="0" anchor="ctr"/>
          <a:lstStyle>
            <a:lvl1pPr algn="l">
              <a:defRPr sz="2400" b="1">
                <a:solidFill>
                  <a:schemeClr val="tx2"/>
                </a:solidFill>
              </a:defRPr>
            </a:lvl1pPr>
          </a:lstStyle>
          <a:p>
            <a:fld id="{D23CACBE-44B5-4197-9845-7D69FF56A450}" type="slidenum">
              <a:rPr lang="en-US" smtClean="0"/>
              <a:t>‹#›</a:t>
            </a:fld>
            <a:endParaRPr lang="en-US"/>
          </a:p>
        </p:txBody>
      </p:sp>
      <p:sp>
        <p:nvSpPr>
          <p:cNvPr id="7" name="Rectangle 6"/>
          <p:cNvSpPr/>
          <p:nvPr/>
        </p:nvSpPr>
        <p:spPr>
          <a:xfrm>
            <a:off x="9001124" y="0"/>
            <a:ext cx="142876" cy="1371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9001124" y="1371600"/>
            <a:ext cx="142876" cy="5486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914400" rtl="0" eaLnBrk="1" latinLnBrk="0" hangingPunct="1">
        <a:spcBef>
          <a:spcPct val="0"/>
        </a:spcBef>
        <a:buNone/>
        <a:defRPr sz="3600" kern="1200" cap="all" spc="-60" baseline="0">
          <a:solidFill>
            <a:schemeClr val="tx2"/>
          </a:solidFill>
          <a:latin typeface="+mj-lt"/>
          <a:ea typeface="+mj-ea"/>
          <a:cs typeface="+mj-cs"/>
        </a:defRPr>
      </a:lvl1pPr>
    </p:titleStyle>
    <p:bodyStyle>
      <a:lvl1pPr marL="0" indent="0" algn="l" defTabSz="914400" rtl="0" eaLnBrk="1" latinLnBrk="0" hangingPunct="1">
        <a:spcBef>
          <a:spcPct val="20000"/>
        </a:spcBef>
        <a:spcAft>
          <a:spcPts val="600"/>
        </a:spcAft>
        <a:buFont typeface="Arial" pitchFamily="34" charset="0"/>
        <a:buNone/>
        <a:defRPr sz="2000" b="1" kern="1200">
          <a:solidFill>
            <a:schemeClr val="tx1"/>
          </a:solidFill>
          <a:latin typeface="+mn-lt"/>
          <a:ea typeface="+mn-ea"/>
          <a:cs typeface="+mn-cs"/>
        </a:defRPr>
      </a:lvl1pPr>
      <a:lvl2pPr marL="457200" indent="-182880" algn="l" defTabSz="914400" rtl="0" eaLnBrk="1" latinLnBrk="0" hangingPunct="1">
        <a:spcBef>
          <a:spcPct val="20000"/>
        </a:spcBef>
        <a:buClr>
          <a:schemeClr val="tx2"/>
        </a:buClr>
        <a:buFont typeface="Arial"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Clr>
          <a:schemeClr val="tx2"/>
        </a:buClr>
        <a:buFont typeface="Arial" pitchFamily="34" charset="0"/>
        <a:buChar char="•"/>
        <a:defRPr sz="18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microsoft.com/office/2007/relationships/hdphoto" Target="../media/hdphoto2.wdp"/></Relationships>
</file>

<file path=ppt/slides/_rels/slide12.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microsoft.com/office/2007/relationships/hdphoto" Target="../media/hdphoto3.wdp"/></Relationships>
</file>

<file path=ppt/slides/_rels/slide2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microsoft.com/office/2007/relationships/hdphoto" Target="../media/hdphoto4.wdp"/></Relationships>
</file>

<file path=ppt/slides/_rels/slide33.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4.xml"/><Relationship Id="rId1" Type="http://schemas.openxmlformats.org/officeDocument/2006/relationships/slideLayout" Target="../slideLayouts/slideLayout1.xml"/><Relationship Id="rId5" Type="http://schemas.openxmlformats.org/officeDocument/2006/relationships/image" Target="../media/image38.png"/><Relationship Id="rId4" Type="http://schemas.microsoft.com/office/2007/relationships/hdphoto" Target="../media/hdphoto5.wdp"/></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BEBA8EAE-BF5A-486C-A8C5-ECC9F3942E4B}">
                <a14:imgProps xmlns:a14="http://schemas.microsoft.com/office/drawing/2010/main">
                  <a14:imgLayer r:embed="rId4">
                    <a14:imgEffect>
                      <a14:artisticBlur/>
                    </a14:imgEffect>
                  </a14:imgLayer>
                </a14:imgProps>
              </a:ext>
              <a:ext uri="{28A0092B-C50C-407E-A947-70E740481C1C}">
                <a14:useLocalDpi xmlns:a14="http://schemas.microsoft.com/office/drawing/2010/main" val="0"/>
              </a:ext>
            </a:extLst>
          </a:blip>
          <a:stretch>
            <a:fillRect/>
          </a:stretch>
        </p:blipFill>
        <p:spPr>
          <a:xfrm rot="5400000">
            <a:off x="-553673" y="1352400"/>
            <a:ext cx="5690081" cy="4242555"/>
          </a:xfrm>
          <a:prstGeom prst="rect">
            <a:avLst/>
          </a:prstGeom>
        </p:spPr>
      </p:pic>
      <p:sp>
        <p:nvSpPr>
          <p:cNvPr id="2" name="Title 1"/>
          <p:cNvSpPr>
            <a:spLocks noGrp="1"/>
          </p:cNvSpPr>
          <p:nvPr>
            <p:ph type="ctrTitle"/>
          </p:nvPr>
        </p:nvSpPr>
        <p:spPr>
          <a:xfrm>
            <a:off x="973825" y="2130425"/>
            <a:ext cx="7772400" cy="1470025"/>
          </a:xfrm>
        </p:spPr>
        <p:txBody>
          <a:bodyPr/>
          <a:lstStyle/>
          <a:p>
            <a:pPr algn="r"/>
            <a:r>
              <a:rPr lang="en-US" dirty="0" smtClean="0"/>
              <a:t>Your Playbook</a:t>
            </a:r>
            <a:endParaRPr lang="en-US" dirty="0"/>
          </a:p>
        </p:txBody>
      </p:sp>
      <p:sp>
        <p:nvSpPr>
          <p:cNvPr id="3" name="Subtitle 2"/>
          <p:cNvSpPr>
            <a:spLocks noGrp="1"/>
          </p:cNvSpPr>
          <p:nvPr>
            <p:ph type="subTitle" idx="1"/>
          </p:nvPr>
        </p:nvSpPr>
        <p:spPr>
          <a:xfrm>
            <a:off x="2392090" y="4408620"/>
            <a:ext cx="6400800" cy="1752600"/>
          </a:xfrm>
        </p:spPr>
        <p:txBody>
          <a:bodyPr/>
          <a:lstStyle/>
          <a:p>
            <a:pPr algn="r"/>
            <a:r>
              <a:rPr lang="en-US" dirty="0" smtClean="0">
                <a:latin typeface="+mn-lt"/>
              </a:rPr>
              <a:t>geoff</a:t>
            </a:r>
            <a:r>
              <a:rPr lang="en-US" b="1" dirty="0" smtClean="0">
                <a:solidFill>
                  <a:schemeClr val="tx2">
                    <a:lumMod val="75000"/>
                  </a:schemeClr>
                </a:solidFill>
                <a:latin typeface="+mn-lt"/>
              </a:rPr>
              <a:t>@geoffmazeroff</a:t>
            </a:r>
            <a:r>
              <a:rPr lang="en-US" dirty="0" smtClean="0">
                <a:latin typeface="+mn-lt"/>
              </a:rPr>
              <a:t>.com</a:t>
            </a:r>
            <a:endParaRPr lang="en-US" dirty="0">
              <a:latin typeface="+mn-lt"/>
            </a:endParaRPr>
          </a:p>
        </p:txBody>
      </p:sp>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06845" y="4963238"/>
            <a:ext cx="2081630" cy="1355480"/>
          </a:xfrm>
          <a:prstGeom prst="rect">
            <a:avLst/>
          </a:prstGeom>
        </p:spPr>
      </p:pic>
    </p:spTree>
    <p:extLst>
      <p:ext uri="{BB962C8B-B14F-4D97-AF65-F5344CB8AC3E}">
        <p14:creationId xmlns:p14="http://schemas.microsoft.com/office/powerpoint/2010/main" val="236919441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8922" y="-62170"/>
            <a:ext cx="9714560" cy="7285920"/>
          </a:xfrm>
          <a:prstGeom prst="rect">
            <a:avLst/>
          </a:prstGeom>
        </p:spPr>
      </p:pic>
      <p:sp>
        <p:nvSpPr>
          <p:cNvPr id="4" name="Title 3"/>
          <p:cNvSpPr>
            <a:spLocks noGrp="1"/>
          </p:cNvSpPr>
          <p:nvPr>
            <p:ph type="ctrTitle"/>
          </p:nvPr>
        </p:nvSpPr>
        <p:spPr>
          <a:xfrm>
            <a:off x="94195" y="241410"/>
            <a:ext cx="9790455" cy="1821480"/>
          </a:xfrm>
        </p:spPr>
        <p:txBody>
          <a:bodyPr/>
          <a:lstStyle/>
          <a:p>
            <a:r>
              <a:rPr lang="en-US" sz="7200" b="1" dirty="0" smtClean="0">
                <a:solidFill>
                  <a:schemeClr val="bg1"/>
                </a:solidFill>
              </a:rPr>
              <a:t>General Plays</a:t>
            </a:r>
            <a:endParaRPr lang="en-US" sz="7200" b="1" dirty="0">
              <a:solidFill>
                <a:schemeClr val="bg1"/>
              </a:solidFill>
            </a:endParaRPr>
          </a:p>
        </p:txBody>
      </p:sp>
    </p:spTree>
    <p:extLst>
      <p:ext uri="{BB962C8B-B14F-4D97-AF65-F5344CB8AC3E}">
        <p14:creationId xmlns:p14="http://schemas.microsoft.com/office/powerpoint/2010/main" val="155946598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tretch>
            <a:fillRect/>
          </a:stretch>
        </p:blipFill>
        <p:spPr>
          <a:xfrm>
            <a:off x="-285280" y="0"/>
            <a:ext cx="10314432" cy="6858000"/>
          </a:xfrm>
          <a:prstGeom prst="rect">
            <a:avLst/>
          </a:prstGeom>
        </p:spPr>
      </p:pic>
      <p:sp>
        <p:nvSpPr>
          <p:cNvPr id="3" name="Content Placeholder 2"/>
          <p:cNvSpPr>
            <a:spLocks noGrp="1"/>
          </p:cNvSpPr>
          <p:nvPr>
            <p:ph idx="1"/>
          </p:nvPr>
        </p:nvSpPr>
        <p:spPr>
          <a:xfrm>
            <a:off x="3509470" y="393200"/>
            <a:ext cx="5312650" cy="2125060"/>
          </a:xfrm>
        </p:spPr>
        <p:txBody>
          <a:bodyPr/>
          <a:lstStyle/>
          <a:p>
            <a:pPr>
              <a:spcBef>
                <a:spcPts val="600"/>
              </a:spcBef>
              <a:spcAft>
                <a:spcPts val="1800"/>
              </a:spcAft>
            </a:pPr>
            <a:r>
              <a:rPr lang="en-US" dirty="0" smtClean="0">
                <a:solidFill>
                  <a:schemeClr val="bg1"/>
                </a:solidFill>
              </a:rPr>
              <a:t>Start with over-communication, then tune</a:t>
            </a:r>
          </a:p>
          <a:p>
            <a:pPr>
              <a:spcBef>
                <a:spcPts val="600"/>
              </a:spcBef>
              <a:spcAft>
                <a:spcPts val="1800"/>
              </a:spcAft>
            </a:pPr>
            <a:r>
              <a:rPr lang="en-US" dirty="0" smtClean="0">
                <a:solidFill>
                  <a:schemeClr val="bg1"/>
                </a:solidFill>
              </a:rPr>
              <a:t>Choose your medium</a:t>
            </a:r>
          </a:p>
          <a:p>
            <a:pPr>
              <a:spcBef>
                <a:spcPts val="600"/>
              </a:spcBef>
              <a:spcAft>
                <a:spcPts val="1800"/>
              </a:spcAft>
            </a:pPr>
            <a:r>
              <a:rPr lang="en-US" dirty="0" smtClean="0">
                <a:solidFill>
                  <a:schemeClr val="bg1"/>
                </a:solidFill>
              </a:rPr>
              <a:t>Competition still has its place</a:t>
            </a:r>
            <a:endParaRPr lang="en-US" dirty="0">
              <a:solidFill>
                <a:schemeClr val="bg1"/>
              </a:solidFill>
            </a:endParaRPr>
          </a:p>
        </p:txBody>
      </p:sp>
    </p:spTree>
    <p:extLst>
      <p:ext uri="{BB962C8B-B14F-4D97-AF65-F5344CB8AC3E}">
        <p14:creationId xmlns:p14="http://schemas.microsoft.com/office/powerpoint/2010/main" val="4169139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14510" y="22855"/>
            <a:ext cx="12192000" cy="6858000"/>
          </a:xfrm>
          <a:prstGeom prst="rect">
            <a:avLst/>
          </a:prstGeom>
        </p:spPr>
      </p:pic>
      <p:sp>
        <p:nvSpPr>
          <p:cNvPr id="3" name="Content Placeholder 2"/>
          <p:cNvSpPr>
            <a:spLocks noGrp="1"/>
          </p:cNvSpPr>
          <p:nvPr>
            <p:ph idx="1"/>
          </p:nvPr>
        </p:nvSpPr>
        <p:spPr>
          <a:xfrm>
            <a:off x="3054100" y="3429001"/>
            <a:ext cx="5084965" cy="2276849"/>
          </a:xfrm>
        </p:spPr>
        <p:txBody>
          <a:bodyPr/>
          <a:lstStyle/>
          <a:p>
            <a:pPr>
              <a:spcBef>
                <a:spcPts val="600"/>
              </a:spcBef>
              <a:spcAft>
                <a:spcPts val="1800"/>
              </a:spcAft>
            </a:pPr>
            <a:r>
              <a:rPr lang="en-US" dirty="0" smtClean="0"/>
              <a:t>Prefer short cycles</a:t>
            </a:r>
          </a:p>
          <a:p>
            <a:pPr>
              <a:spcBef>
                <a:spcPts val="600"/>
              </a:spcBef>
              <a:spcAft>
                <a:spcPts val="1800"/>
              </a:spcAft>
            </a:pPr>
            <a:r>
              <a:rPr lang="en-US" dirty="0" smtClean="0"/>
              <a:t>Part of build/measure/learn</a:t>
            </a:r>
          </a:p>
          <a:p>
            <a:pPr>
              <a:spcBef>
                <a:spcPts val="600"/>
              </a:spcBef>
              <a:spcAft>
                <a:spcPts val="1800"/>
              </a:spcAft>
            </a:pPr>
            <a:r>
              <a:rPr lang="en-US" dirty="0" smtClean="0"/>
              <a:t>Make this information come to you</a:t>
            </a:r>
            <a:endParaRPr lang="en-US" dirty="0"/>
          </a:p>
        </p:txBody>
      </p:sp>
    </p:spTree>
    <p:extLst>
      <p:ext uri="{BB962C8B-B14F-4D97-AF65-F5344CB8AC3E}">
        <p14:creationId xmlns:p14="http://schemas.microsoft.com/office/powerpoint/2010/main" val="2812903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77250" y="1531625"/>
            <a:ext cx="4553700" cy="3111695"/>
          </a:xfrm>
        </p:spPr>
        <p:txBody>
          <a:bodyPr/>
          <a:lstStyle/>
          <a:p>
            <a:pPr>
              <a:spcBef>
                <a:spcPts val="600"/>
              </a:spcBef>
              <a:spcAft>
                <a:spcPts val="1800"/>
              </a:spcAft>
            </a:pPr>
            <a:r>
              <a:rPr lang="en-US" dirty="0" smtClean="0"/>
              <a:t>Use a system you trust</a:t>
            </a:r>
          </a:p>
          <a:p>
            <a:pPr>
              <a:spcBef>
                <a:spcPts val="600"/>
              </a:spcBef>
            </a:pPr>
            <a:r>
              <a:rPr lang="en-US" dirty="0" smtClean="0"/>
              <a:t>Four Ds</a:t>
            </a:r>
          </a:p>
          <a:p>
            <a:pPr lvl="1"/>
            <a:r>
              <a:rPr lang="en-US" dirty="0" smtClean="0"/>
              <a:t>Do</a:t>
            </a:r>
          </a:p>
          <a:p>
            <a:pPr lvl="1"/>
            <a:r>
              <a:rPr lang="en-US" dirty="0" smtClean="0"/>
              <a:t>Delegate</a:t>
            </a:r>
          </a:p>
          <a:p>
            <a:pPr lvl="1"/>
            <a:r>
              <a:rPr lang="en-US" dirty="0" smtClean="0"/>
              <a:t>Defer</a:t>
            </a:r>
          </a:p>
          <a:p>
            <a:pPr lvl="1"/>
            <a:r>
              <a:rPr lang="en-US" dirty="0" smtClean="0"/>
              <a:t>Delete</a:t>
            </a:r>
            <a:endParaRPr lang="en-US"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03265" y="910482"/>
            <a:ext cx="3416326" cy="5142709"/>
          </a:xfrm>
          <a:prstGeom prst="rect">
            <a:avLst/>
          </a:prstGeom>
          <a:ln>
            <a:solidFill>
              <a:schemeClr val="accent1"/>
            </a:solidFill>
          </a:ln>
        </p:spPr>
      </p:pic>
    </p:spTree>
    <p:extLst>
      <p:ext uri="{BB962C8B-B14F-4D97-AF65-F5344CB8AC3E}">
        <p14:creationId xmlns:p14="http://schemas.microsoft.com/office/powerpoint/2010/main" val="393733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21080" y="-303580"/>
            <a:ext cx="13942615" cy="7223750"/>
          </a:xfrm>
          <a:prstGeom prst="rect">
            <a:avLst/>
          </a:prstGeom>
        </p:spPr>
      </p:pic>
      <p:sp>
        <p:nvSpPr>
          <p:cNvPr id="3" name="Content Placeholder 2"/>
          <p:cNvSpPr>
            <a:spLocks noGrp="1"/>
          </p:cNvSpPr>
          <p:nvPr>
            <p:ph idx="1"/>
          </p:nvPr>
        </p:nvSpPr>
        <p:spPr>
          <a:xfrm>
            <a:off x="777250" y="241410"/>
            <a:ext cx="6754655" cy="2428640"/>
          </a:xfrm>
        </p:spPr>
        <p:txBody>
          <a:bodyPr/>
          <a:lstStyle/>
          <a:p>
            <a:pPr>
              <a:spcBef>
                <a:spcPts val="600"/>
              </a:spcBef>
              <a:spcAft>
                <a:spcPts val="1800"/>
              </a:spcAft>
            </a:pPr>
            <a:r>
              <a:rPr lang="en-US" dirty="0" smtClean="0">
                <a:solidFill>
                  <a:schemeClr val="bg1"/>
                </a:solidFill>
              </a:rPr>
              <a:t>Human brains usually suck at remembering elaborate sequences</a:t>
            </a:r>
          </a:p>
          <a:p>
            <a:pPr>
              <a:spcBef>
                <a:spcPts val="600"/>
              </a:spcBef>
              <a:spcAft>
                <a:spcPts val="1800"/>
              </a:spcAft>
            </a:pPr>
            <a:r>
              <a:rPr lang="en-US" i="1" dirty="0" smtClean="0">
                <a:solidFill>
                  <a:schemeClr val="bg1"/>
                </a:solidFill>
              </a:rPr>
              <a:t>The Checklist Manifesto</a:t>
            </a:r>
            <a:r>
              <a:rPr lang="en-US" dirty="0" smtClean="0">
                <a:solidFill>
                  <a:schemeClr val="bg1"/>
                </a:solidFill>
              </a:rPr>
              <a:t> by </a:t>
            </a:r>
            <a:r>
              <a:rPr lang="en-US" dirty="0" err="1" smtClean="0">
                <a:solidFill>
                  <a:schemeClr val="bg1"/>
                </a:solidFill>
              </a:rPr>
              <a:t>Atul</a:t>
            </a:r>
            <a:r>
              <a:rPr lang="en-US" dirty="0" smtClean="0">
                <a:solidFill>
                  <a:schemeClr val="bg1"/>
                </a:solidFill>
              </a:rPr>
              <a:t> </a:t>
            </a:r>
            <a:r>
              <a:rPr lang="en-US" dirty="0" err="1" smtClean="0">
                <a:solidFill>
                  <a:schemeClr val="bg1"/>
                </a:solidFill>
              </a:rPr>
              <a:t>Gawande</a:t>
            </a:r>
            <a:endParaRPr lang="en-US" dirty="0" smtClean="0">
              <a:solidFill>
                <a:schemeClr val="bg1"/>
              </a:solidFill>
            </a:endParaRPr>
          </a:p>
          <a:p>
            <a:pPr>
              <a:spcBef>
                <a:spcPts val="600"/>
              </a:spcBef>
              <a:spcAft>
                <a:spcPts val="1800"/>
              </a:spcAft>
            </a:pPr>
            <a:r>
              <a:rPr lang="en-US" dirty="0" smtClean="0">
                <a:solidFill>
                  <a:schemeClr val="bg1"/>
                </a:solidFill>
              </a:rPr>
              <a:t>Great segue for automation</a:t>
            </a:r>
            <a:endParaRPr lang="en-US" dirty="0">
              <a:solidFill>
                <a:schemeClr val="bg1"/>
              </a:solidFill>
            </a:endParaRPr>
          </a:p>
        </p:txBody>
      </p:sp>
    </p:spTree>
    <p:extLst>
      <p:ext uri="{BB962C8B-B14F-4D97-AF65-F5344CB8AC3E}">
        <p14:creationId xmlns:p14="http://schemas.microsoft.com/office/powerpoint/2010/main" val="1191412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596" y="-20415"/>
            <a:ext cx="9201595" cy="7361276"/>
          </a:xfrm>
          <a:prstGeom prst="rect">
            <a:avLst/>
          </a:prstGeom>
        </p:spPr>
      </p:pic>
      <p:sp>
        <p:nvSpPr>
          <p:cNvPr id="3" name="Content Placeholder 2"/>
          <p:cNvSpPr>
            <a:spLocks noGrp="1"/>
          </p:cNvSpPr>
          <p:nvPr>
            <p:ph idx="1"/>
          </p:nvPr>
        </p:nvSpPr>
        <p:spPr>
          <a:xfrm>
            <a:off x="461490" y="2670050"/>
            <a:ext cx="4098330" cy="2276850"/>
          </a:xfrm>
        </p:spPr>
        <p:txBody>
          <a:bodyPr/>
          <a:lstStyle/>
          <a:p>
            <a:pPr>
              <a:spcBef>
                <a:spcPts val="600"/>
              </a:spcBef>
              <a:spcAft>
                <a:spcPts val="1800"/>
              </a:spcAft>
            </a:pPr>
            <a:r>
              <a:rPr lang="en-US" dirty="0" smtClean="0">
                <a:solidFill>
                  <a:schemeClr val="bg1"/>
                </a:solidFill>
              </a:rPr>
              <a:t>Recurring tasks</a:t>
            </a:r>
          </a:p>
          <a:p>
            <a:pPr>
              <a:spcBef>
                <a:spcPts val="600"/>
              </a:spcBef>
              <a:spcAft>
                <a:spcPts val="1800"/>
              </a:spcAft>
            </a:pPr>
            <a:r>
              <a:rPr lang="en-US" dirty="0" smtClean="0">
                <a:solidFill>
                  <a:schemeClr val="bg1"/>
                </a:solidFill>
              </a:rPr>
              <a:t>Be ready for the next thing</a:t>
            </a:r>
          </a:p>
          <a:p>
            <a:pPr>
              <a:spcBef>
                <a:spcPts val="600"/>
              </a:spcBef>
              <a:spcAft>
                <a:spcPts val="1800"/>
              </a:spcAft>
            </a:pPr>
            <a:r>
              <a:rPr lang="en-US" dirty="0" smtClean="0">
                <a:solidFill>
                  <a:schemeClr val="bg1"/>
                </a:solidFill>
              </a:rPr>
              <a:t>Time for yourself</a:t>
            </a:r>
          </a:p>
          <a:p>
            <a:pPr>
              <a:spcBef>
                <a:spcPts val="600"/>
              </a:spcBef>
              <a:spcAft>
                <a:spcPts val="1800"/>
              </a:spcAft>
            </a:pPr>
            <a:r>
              <a:rPr lang="en-US" dirty="0" smtClean="0">
                <a:solidFill>
                  <a:schemeClr val="bg1"/>
                </a:solidFill>
              </a:rPr>
              <a:t>Leave space</a:t>
            </a:r>
            <a:endParaRPr lang="en-US" dirty="0">
              <a:solidFill>
                <a:schemeClr val="bg1"/>
              </a:solidFill>
            </a:endParaRPr>
          </a:p>
        </p:txBody>
      </p:sp>
    </p:spTree>
    <p:extLst>
      <p:ext uri="{BB962C8B-B14F-4D97-AF65-F5344CB8AC3E}">
        <p14:creationId xmlns:p14="http://schemas.microsoft.com/office/powerpoint/2010/main" val="3187618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73541450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0031740" cy="6858000"/>
          </a:xfrm>
          <a:prstGeom prst="rect">
            <a:avLst/>
          </a:prstGeom>
        </p:spPr>
      </p:pic>
    </p:spTree>
    <p:extLst>
      <p:ext uri="{BB962C8B-B14F-4D97-AF65-F5344CB8AC3E}">
        <p14:creationId xmlns:p14="http://schemas.microsoft.com/office/powerpoint/2010/main" val="300002531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Content Placeholder 2"/>
          <p:cNvSpPr>
            <a:spLocks noGrp="1"/>
          </p:cNvSpPr>
          <p:nvPr>
            <p:ph idx="1"/>
          </p:nvPr>
        </p:nvSpPr>
        <p:spPr>
          <a:xfrm>
            <a:off x="245985" y="1000360"/>
            <a:ext cx="6526970" cy="1593795"/>
          </a:xfrm>
        </p:spPr>
        <p:txBody>
          <a:bodyPr/>
          <a:lstStyle/>
          <a:p>
            <a:pPr marL="0" indent="0">
              <a:buNone/>
            </a:pPr>
            <a:r>
              <a:rPr lang="en-US" dirty="0" smtClean="0"/>
              <a:t>“If nobody knows you did {X}, did you get all the benefits of doing {X}?” – Jeff Atwood</a:t>
            </a:r>
            <a:endParaRPr lang="en-US" dirty="0"/>
          </a:p>
        </p:txBody>
      </p:sp>
    </p:spTree>
    <p:extLst>
      <p:ext uri="{BB962C8B-B14F-4D97-AF65-F5344CB8AC3E}">
        <p14:creationId xmlns:p14="http://schemas.microsoft.com/office/powerpoint/2010/main" val="1965306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62" y="0"/>
            <a:ext cx="9137276" cy="6858000"/>
          </a:xfrm>
          <a:prstGeom prst="rect">
            <a:avLst/>
          </a:prstGeom>
        </p:spPr>
      </p:pic>
    </p:spTree>
    <p:extLst>
      <p:ext uri="{BB962C8B-B14F-4D97-AF65-F5344CB8AC3E}">
        <p14:creationId xmlns:p14="http://schemas.microsoft.com/office/powerpoint/2010/main" val="304592138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2756" y="0"/>
            <a:ext cx="10289512" cy="6858000"/>
          </a:xfrm>
          <a:prstGeom prst="rect">
            <a:avLst/>
          </a:prstGeom>
        </p:spPr>
      </p:pic>
      <p:sp>
        <p:nvSpPr>
          <p:cNvPr id="3" name="Content Placeholder 2"/>
          <p:cNvSpPr>
            <a:spLocks noGrp="1"/>
          </p:cNvSpPr>
          <p:nvPr>
            <p:ph idx="1"/>
          </p:nvPr>
        </p:nvSpPr>
        <p:spPr>
          <a:xfrm>
            <a:off x="929040" y="544990"/>
            <a:ext cx="4401910" cy="2352745"/>
          </a:xfrm>
        </p:spPr>
        <p:txBody>
          <a:bodyPr>
            <a:normAutofit fontScale="92500" lnSpcReduction="20000"/>
          </a:bodyPr>
          <a:lstStyle/>
          <a:p>
            <a:pPr>
              <a:lnSpc>
                <a:spcPct val="110000"/>
              </a:lnSpc>
              <a:spcBef>
                <a:spcPts val="600"/>
              </a:spcBef>
              <a:spcAft>
                <a:spcPts val="1800"/>
              </a:spcAft>
            </a:pPr>
            <a:r>
              <a:rPr lang="en-US" dirty="0" smtClean="0"/>
              <a:t>Inspiration</a:t>
            </a:r>
          </a:p>
          <a:p>
            <a:pPr>
              <a:lnSpc>
                <a:spcPct val="110000"/>
              </a:lnSpc>
              <a:spcBef>
                <a:spcPts val="600"/>
              </a:spcBef>
              <a:spcAft>
                <a:spcPts val="1800"/>
              </a:spcAft>
            </a:pPr>
            <a:r>
              <a:rPr lang="en-US" dirty="0" smtClean="0"/>
              <a:t>Is this for me?</a:t>
            </a:r>
          </a:p>
          <a:p>
            <a:pPr>
              <a:lnSpc>
                <a:spcPct val="110000"/>
              </a:lnSpc>
              <a:spcBef>
                <a:spcPts val="600"/>
              </a:spcBef>
              <a:spcAft>
                <a:spcPts val="1800"/>
              </a:spcAft>
            </a:pPr>
            <a:r>
              <a:rPr lang="en-US" dirty="0" smtClean="0"/>
              <a:t>What will I not get?</a:t>
            </a:r>
          </a:p>
          <a:p>
            <a:pPr>
              <a:lnSpc>
                <a:spcPct val="110000"/>
              </a:lnSpc>
              <a:spcBef>
                <a:spcPts val="600"/>
              </a:spcBef>
              <a:spcAft>
                <a:spcPts val="1800"/>
              </a:spcAft>
            </a:pPr>
            <a:r>
              <a:rPr lang="en-US" dirty="0" smtClean="0"/>
              <a:t>What can I take away?</a:t>
            </a:r>
          </a:p>
          <a:p>
            <a:endParaRPr lang="en-US" dirty="0"/>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03265" y="241410"/>
            <a:ext cx="1152525" cy="1104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32745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fade">
                                      <p:cBhvr>
                                        <p:cTn id="10" dur="500"/>
                                        <p:tgtEl>
                                          <p:spTgt spid="102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500"/>
                                        <p:tgtEl>
                                          <p:spTgt spid="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fade">
                                      <p:cBhvr>
                                        <p:cTn id="20" dur="500"/>
                                        <p:tgtEl>
                                          <p:spTgt spid="3">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fade">
                                      <p:cBhvr>
                                        <p:cTn id="25"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7065749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6303" y="-62170"/>
            <a:ext cx="10512183" cy="6997504"/>
          </a:xfrm>
          <a:prstGeom prst="rect">
            <a:avLst/>
          </a:prstGeom>
        </p:spPr>
      </p:pic>
      <p:sp>
        <p:nvSpPr>
          <p:cNvPr id="4" name="Title 3"/>
          <p:cNvSpPr>
            <a:spLocks noGrp="1"/>
          </p:cNvSpPr>
          <p:nvPr>
            <p:ph type="ctrTitle"/>
          </p:nvPr>
        </p:nvSpPr>
        <p:spPr>
          <a:xfrm>
            <a:off x="910740" y="1275920"/>
            <a:ext cx="8746225" cy="1470025"/>
          </a:xfrm>
        </p:spPr>
        <p:txBody>
          <a:bodyPr/>
          <a:lstStyle/>
          <a:p>
            <a:r>
              <a:rPr lang="en-US" sz="6600" b="1" dirty="0" smtClean="0">
                <a:solidFill>
                  <a:schemeClr val="bg1"/>
                </a:solidFill>
              </a:rPr>
              <a:t>Plays </a:t>
            </a:r>
            <a:br>
              <a:rPr lang="en-US" sz="6600" b="1" dirty="0" smtClean="0">
                <a:solidFill>
                  <a:schemeClr val="bg1"/>
                </a:solidFill>
              </a:rPr>
            </a:br>
            <a:r>
              <a:rPr lang="en-US" sz="6600" b="1" dirty="0" smtClean="0">
                <a:solidFill>
                  <a:schemeClr val="bg1"/>
                </a:solidFill>
              </a:rPr>
              <a:t>in Motion</a:t>
            </a:r>
            <a:endParaRPr lang="en-US" sz="6600" b="1" dirty="0">
              <a:solidFill>
                <a:schemeClr val="bg1"/>
              </a:solidFill>
            </a:endParaRPr>
          </a:p>
        </p:txBody>
      </p:sp>
    </p:spTree>
    <p:extLst>
      <p:ext uri="{BB962C8B-B14F-4D97-AF65-F5344CB8AC3E}">
        <p14:creationId xmlns:p14="http://schemas.microsoft.com/office/powerpoint/2010/main" val="261114318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4756" y="-62171"/>
            <a:ext cx="12370885" cy="6958623"/>
          </a:xfrm>
          <a:prstGeom prst="rect">
            <a:avLst/>
          </a:prstGeom>
        </p:spPr>
      </p:pic>
      <p:sp>
        <p:nvSpPr>
          <p:cNvPr id="3" name="Content Placeholder 2"/>
          <p:cNvSpPr>
            <a:spLocks noGrp="1"/>
          </p:cNvSpPr>
          <p:nvPr>
            <p:ph idx="1"/>
          </p:nvPr>
        </p:nvSpPr>
        <p:spPr>
          <a:xfrm>
            <a:off x="1080830" y="469095"/>
            <a:ext cx="7620000" cy="4373563"/>
          </a:xfrm>
        </p:spPr>
        <p:txBody>
          <a:bodyPr/>
          <a:lstStyle/>
          <a:p>
            <a:pPr>
              <a:spcBef>
                <a:spcPts val="600"/>
              </a:spcBef>
              <a:spcAft>
                <a:spcPts val="1800"/>
              </a:spcAft>
            </a:pPr>
            <a:r>
              <a:rPr lang="en-US" dirty="0" smtClean="0">
                <a:solidFill>
                  <a:schemeClr val="bg1"/>
                </a:solidFill>
              </a:rPr>
              <a:t>Find a vantage point</a:t>
            </a:r>
          </a:p>
          <a:p>
            <a:pPr>
              <a:spcBef>
                <a:spcPts val="600"/>
              </a:spcBef>
              <a:spcAft>
                <a:spcPts val="1800"/>
              </a:spcAft>
            </a:pPr>
            <a:r>
              <a:rPr lang="en-US" dirty="0" smtClean="0">
                <a:solidFill>
                  <a:schemeClr val="bg1"/>
                </a:solidFill>
              </a:rPr>
              <a:t>Narrow your focus</a:t>
            </a:r>
          </a:p>
          <a:p>
            <a:pPr>
              <a:spcBef>
                <a:spcPts val="600"/>
              </a:spcBef>
              <a:spcAft>
                <a:spcPts val="1800"/>
              </a:spcAft>
            </a:pPr>
            <a:r>
              <a:rPr lang="en-US" dirty="0" smtClean="0">
                <a:solidFill>
                  <a:schemeClr val="bg1"/>
                </a:solidFill>
              </a:rPr>
              <a:t>Think globally</a:t>
            </a:r>
          </a:p>
          <a:p>
            <a:pPr>
              <a:spcBef>
                <a:spcPts val="600"/>
              </a:spcBef>
              <a:spcAft>
                <a:spcPts val="1800"/>
              </a:spcAft>
            </a:pPr>
            <a:r>
              <a:rPr lang="en-US" dirty="0" smtClean="0">
                <a:solidFill>
                  <a:schemeClr val="bg1"/>
                </a:solidFill>
              </a:rPr>
              <a:t>Have backup plans</a:t>
            </a:r>
          </a:p>
          <a:p>
            <a:pPr>
              <a:spcBef>
                <a:spcPts val="600"/>
              </a:spcBef>
              <a:spcAft>
                <a:spcPts val="1800"/>
              </a:spcAft>
            </a:pPr>
            <a:r>
              <a:rPr lang="en-US" dirty="0" smtClean="0">
                <a:solidFill>
                  <a:schemeClr val="bg1"/>
                </a:solidFill>
              </a:rPr>
              <a:t>Work with others</a:t>
            </a:r>
          </a:p>
          <a:p>
            <a:pPr>
              <a:spcBef>
                <a:spcPts val="600"/>
              </a:spcBef>
              <a:spcAft>
                <a:spcPts val="1800"/>
              </a:spcAft>
            </a:pPr>
            <a:r>
              <a:rPr lang="en-US" dirty="0" smtClean="0">
                <a:solidFill>
                  <a:schemeClr val="bg1"/>
                </a:solidFill>
              </a:rPr>
              <a:t>C&amp;C</a:t>
            </a:r>
            <a:endParaRPr lang="en-US" dirty="0">
              <a:solidFill>
                <a:schemeClr val="bg1"/>
              </a:solidFill>
            </a:endParaRPr>
          </a:p>
        </p:txBody>
      </p:sp>
    </p:spTree>
    <p:extLst>
      <p:ext uri="{BB962C8B-B14F-4D97-AF65-F5344CB8AC3E}">
        <p14:creationId xmlns:p14="http://schemas.microsoft.com/office/powerpoint/2010/main" val="2341366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792" y="-1"/>
            <a:ext cx="14725827" cy="6996065"/>
          </a:xfrm>
          <a:prstGeom prst="rect">
            <a:avLst/>
          </a:prstGeom>
        </p:spPr>
      </p:pic>
      <p:sp>
        <p:nvSpPr>
          <p:cNvPr id="3" name="Content Placeholder 2"/>
          <p:cNvSpPr>
            <a:spLocks noGrp="1"/>
          </p:cNvSpPr>
          <p:nvPr>
            <p:ph idx="1"/>
          </p:nvPr>
        </p:nvSpPr>
        <p:spPr>
          <a:xfrm>
            <a:off x="549565" y="772675"/>
            <a:ext cx="6147494" cy="3415275"/>
          </a:xfrm>
        </p:spPr>
        <p:txBody>
          <a:bodyPr>
            <a:normAutofit/>
          </a:bodyPr>
          <a:lstStyle/>
          <a:p>
            <a:pPr>
              <a:spcBef>
                <a:spcPts val="600"/>
              </a:spcBef>
              <a:spcAft>
                <a:spcPts val="1800"/>
              </a:spcAft>
            </a:pPr>
            <a:r>
              <a:rPr lang="en-US" dirty="0" smtClean="0"/>
              <a:t>Riskiest thing first</a:t>
            </a:r>
          </a:p>
          <a:p>
            <a:pPr>
              <a:spcBef>
                <a:spcPts val="600"/>
              </a:spcBef>
              <a:spcAft>
                <a:spcPts val="1800"/>
              </a:spcAft>
            </a:pPr>
            <a:r>
              <a:rPr lang="en-US" dirty="0" smtClean="0"/>
              <a:t>Small batches</a:t>
            </a:r>
          </a:p>
          <a:p>
            <a:pPr>
              <a:spcBef>
                <a:spcPts val="600"/>
              </a:spcBef>
              <a:spcAft>
                <a:spcPts val="1800"/>
              </a:spcAft>
            </a:pPr>
            <a:r>
              <a:rPr lang="en-US" dirty="0" smtClean="0"/>
              <a:t>C&amp;C</a:t>
            </a:r>
          </a:p>
          <a:p>
            <a:pPr>
              <a:spcBef>
                <a:spcPts val="600"/>
              </a:spcBef>
              <a:spcAft>
                <a:spcPts val="1800"/>
              </a:spcAft>
            </a:pPr>
            <a:r>
              <a:rPr lang="en-US" dirty="0" smtClean="0"/>
              <a:t>Build in feedback</a:t>
            </a:r>
          </a:p>
          <a:p>
            <a:pPr>
              <a:spcBef>
                <a:spcPts val="600"/>
              </a:spcBef>
              <a:spcAft>
                <a:spcPts val="1800"/>
              </a:spcAft>
            </a:pPr>
            <a:r>
              <a:rPr lang="en-US" dirty="0" smtClean="0"/>
              <a:t>Prioritize things where you’re the bottleneck</a:t>
            </a:r>
            <a:endParaRPr lang="en-US" dirty="0"/>
          </a:p>
        </p:txBody>
      </p:sp>
    </p:spTree>
    <p:extLst>
      <p:ext uri="{BB962C8B-B14F-4D97-AF65-F5344CB8AC3E}">
        <p14:creationId xmlns:p14="http://schemas.microsoft.com/office/powerpoint/2010/main" val="1146639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val="0"/>
              </a:ext>
            </a:extLst>
          </a:blip>
          <a:stretch>
            <a:fillRect/>
          </a:stretch>
        </p:blipFill>
        <p:spPr>
          <a:xfrm>
            <a:off x="-209386" y="-138066"/>
            <a:ext cx="9638666" cy="7228999"/>
          </a:xfrm>
          <a:prstGeom prst="rect">
            <a:avLst/>
          </a:prstGeom>
        </p:spPr>
      </p:pic>
      <p:sp>
        <p:nvSpPr>
          <p:cNvPr id="3" name="Content Placeholder 2"/>
          <p:cNvSpPr>
            <a:spLocks noGrp="1"/>
          </p:cNvSpPr>
          <p:nvPr>
            <p:ph idx="1"/>
          </p:nvPr>
        </p:nvSpPr>
        <p:spPr>
          <a:xfrm>
            <a:off x="1004935" y="317305"/>
            <a:ext cx="6147495" cy="1593795"/>
          </a:xfrm>
        </p:spPr>
        <p:txBody>
          <a:bodyPr/>
          <a:lstStyle/>
          <a:p>
            <a:pPr marL="0" indent="0">
              <a:buNone/>
            </a:pPr>
            <a:r>
              <a:rPr lang="en-US" dirty="0" smtClean="0">
                <a:solidFill>
                  <a:schemeClr val="bg1"/>
                </a:solidFill>
              </a:rPr>
              <a:t>“Use what talents you possess; the woods would be very silent if no birds sang there except the ones that sang best.” – Henry van Dyke</a:t>
            </a:r>
            <a:endParaRPr lang="en-US" dirty="0">
              <a:solidFill>
                <a:schemeClr val="bg1"/>
              </a:solidFill>
            </a:endParaRPr>
          </a:p>
        </p:txBody>
      </p:sp>
    </p:spTree>
    <p:extLst>
      <p:ext uri="{BB962C8B-B14F-4D97-AF65-F5344CB8AC3E}">
        <p14:creationId xmlns:p14="http://schemas.microsoft.com/office/powerpoint/2010/main" val="4089628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6545" y="-62170"/>
            <a:ext cx="10720873" cy="7146402"/>
          </a:xfrm>
          <a:prstGeom prst="rect">
            <a:avLst/>
          </a:prstGeom>
        </p:spPr>
      </p:pic>
      <p:sp>
        <p:nvSpPr>
          <p:cNvPr id="3" name="Content Placeholder 2"/>
          <p:cNvSpPr>
            <a:spLocks noGrp="1"/>
          </p:cNvSpPr>
          <p:nvPr>
            <p:ph idx="1"/>
          </p:nvPr>
        </p:nvSpPr>
        <p:spPr>
          <a:xfrm>
            <a:off x="1915675" y="2760190"/>
            <a:ext cx="5692125" cy="2110816"/>
          </a:xfrm>
        </p:spPr>
        <p:txBody>
          <a:bodyPr/>
          <a:lstStyle/>
          <a:p>
            <a:pPr>
              <a:spcBef>
                <a:spcPts val="600"/>
              </a:spcBef>
              <a:spcAft>
                <a:spcPts val="1800"/>
              </a:spcAft>
            </a:pPr>
            <a:r>
              <a:rPr lang="en-US" dirty="0" smtClean="0">
                <a:solidFill>
                  <a:schemeClr val="bg1"/>
                </a:solidFill>
              </a:rPr>
              <a:t>Introduce yourself</a:t>
            </a:r>
          </a:p>
          <a:p>
            <a:pPr>
              <a:spcBef>
                <a:spcPts val="600"/>
              </a:spcBef>
              <a:spcAft>
                <a:spcPts val="1800"/>
              </a:spcAft>
            </a:pPr>
            <a:r>
              <a:rPr lang="en-US" dirty="0" smtClean="0">
                <a:solidFill>
                  <a:schemeClr val="bg1"/>
                </a:solidFill>
              </a:rPr>
              <a:t>Cross-pollinate</a:t>
            </a:r>
          </a:p>
          <a:p>
            <a:pPr>
              <a:spcBef>
                <a:spcPts val="600"/>
              </a:spcBef>
              <a:spcAft>
                <a:spcPts val="1800"/>
              </a:spcAft>
            </a:pPr>
            <a:r>
              <a:rPr lang="en-US" dirty="0" smtClean="0">
                <a:solidFill>
                  <a:schemeClr val="bg1"/>
                </a:solidFill>
              </a:rPr>
              <a:t>Diversify</a:t>
            </a:r>
            <a:endParaRPr lang="en-US" dirty="0">
              <a:solidFill>
                <a:schemeClr val="bg1"/>
              </a:solidFill>
            </a:endParaRPr>
          </a:p>
        </p:txBody>
      </p:sp>
    </p:spTree>
    <p:extLst>
      <p:ext uri="{BB962C8B-B14F-4D97-AF65-F5344CB8AC3E}">
        <p14:creationId xmlns:p14="http://schemas.microsoft.com/office/powerpoint/2010/main" val="2222768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54970" y="-62170"/>
            <a:ext cx="14571840" cy="7285920"/>
          </a:xfrm>
          <a:prstGeom prst="rect">
            <a:avLst/>
          </a:prstGeom>
          <a:scene3d>
            <a:camera prst="orthographicFront">
              <a:rot lat="0" lon="10800000" rev="0"/>
            </a:camera>
            <a:lightRig rig="threePt" dir="t"/>
          </a:scene3d>
        </p:spPr>
      </p:pic>
      <p:sp>
        <p:nvSpPr>
          <p:cNvPr id="3" name="Content Placeholder 2"/>
          <p:cNvSpPr>
            <a:spLocks noGrp="1"/>
          </p:cNvSpPr>
          <p:nvPr>
            <p:ph idx="1"/>
          </p:nvPr>
        </p:nvSpPr>
        <p:spPr>
          <a:xfrm>
            <a:off x="1202120" y="1484077"/>
            <a:ext cx="7620000" cy="4373563"/>
          </a:xfrm>
        </p:spPr>
        <p:txBody>
          <a:bodyPr/>
          <a:lstStyle/>
          <a:p>
            <a:pPr>
              <a:spcBef>
                <a:spcPts val="600"/>
              </a:spcBef>
              <a:spcAft>
                <a:spcPts val="1800"/>
              </a:spcAft>
            </a:pPr>
            <a:r>
              <a:rPr lang="en-US" dirty="0" smtClean="0">
                <a:solidFill>
                  <a:schemeClr val="bg1"/>
                </a:solidFill>
              </a:rPr>
              <a:t>Base camp</a:t>
            </a:r>
          </a:p>
          <a:p>
            <a:pPr>
              <a:spcBef>
                <a:spcPts val="600"/>
              </a:spcBef>
              <a:spcAft>
                <a:spcPts val="1800"/>
              </a:spcAft>
            </a:pPr>
            <a:r>
              <a:rPr lang="en-US" dirty="0" smtClean="0">
                <a:solidFill>
                  <a:schemeClr val="bg1"/>
                </a:solidFill>
              </a:rPr>
              <a:t>What do I give?</a:t>
            </a:r>
          </a:p>
          <a:p>
            <a:pPr>
              <a:spcBef>
                <a:spcPts val="600"/>
              </a:spcBef>
              <a:spcAft>
                <a:spcPts val="1800"/>
              </a:spcAft>
            </a:pPr>
            <a:r>
              <a:rPr lang="en-US" dirty="0" smtClean="0">
                <a:solidFill>
                  <a:schemeClr val="bg1"/>
                </a:solidFill>
              </a:rPr>
              <a:t>Do I belong here?</a:t>
            </a:r>
          </a:p>
          <a:p>
            <a:pPr>
              <a:spcBef>
                <a:spcPts val="600"/>
              </a:spcBef>
              <a:spcAft>
                <a:spcPts val="1800"/>
              </a:spcAft>
            </a:pPr>
            <a:r>
              <a:rPr lang="en-US" dirty="0" smtClean="0">
                <a:solidFill>
                  <a:schemeClr val="bg1"/>
                </a:solidFill>
              </a:rPr>
              <a:t>Can we all grow?</a:t>
            </a:r>
            <a:endParaRPr lang="en-US" dirty="0">
              <a:solidFill>
                <a:schemeClr val="bg1"/>
              </a:solidFill>
            </a:endParaRPr>
          </a:p>
        </p:txBody>
      </p:sp>
    </p:spTree>
    <p:extLst>
      <p:ext uri="{BB962C8B-B14F-4D97-AF65-F5344CB8AC3E}">
        <p14:creationId xmlns:p14="http://schemas.microsoft.com/office/powerpoint/2010/main" val="2718132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1418106" cy="6858000"/>
          </a:xfrm>
          <a:prstGeom prst="rect">
            <a:avLst/>
          </a:prstGeom>
        </p:spPr>
      </p:pic>
      <p:sp>
        <p:nvSpPr>
          <p:cNvPr id="3" name="Content Placeholder 2"/>
          <p:cNvSpPr>
            <a:spLocks noGrp="1"/>
          </p:cNvSpPr>
          <p:nvPr>
            <p:ph idx="1"/>
          </p:nvPr>
        </p:nvSpPr>
        <p:spPr>
          <a:xfrm>
            <a:off x="1687990" y="2366471"/>
            <a:ext cx="5388545" cy="2580430"/>
          </a:xfrm>
        </p:spPr>
        <p:txBody>
          <a:bodyPr/>
          <a:lstStyle/>
          <a:p>
            <a:pPr>
              <a:spcBef>
                <a:spcPts val="600"/>
              </a:spcBef>
              <a:spcAft>
                <a:spcPts val="1800"/>
              </a:spcAft>
            </a:pPr>
            <a:r>
              <a:rPr lang="en-US" dirty="0" smtClean="0">
                <a:solidFill>
                  <a:schemeClr val="bg1"/>
                </a:solidFill>
              </a:rPr>
              <a:t>Stabilize the situation</a:t>
            </a:r>
          </a:p>
          <a:p>
            <a:pPr>
              <a:spcBef>
                <a:spcPts val="600"/>
              </a:spcBef>
              <a:spcAft>
                <a:spcPts val="1800"/>
              </a:spcAft>
            </a:pPr>
            <a:r>
              <a:rPr lang="en-US" dirty="0" smtClean="0">
                <a:solidFill>
                  <a:schemeClr val="bg1"/>
                </a:solidFill>
              </a:rPr>
              <a:t>Don’t act from panic</a:t>
            </a:r>
          </a:p>
          <a:p>
            <a:pPr>
              <a:spcBef>
                <a:spcPts val="600"/>
              </a:spcBef>
              <a:spcAft>
                <a:spcPts val="1800"/>
              </a:spcAft>
            </a:pPr>
            <a:r>
              <a:rPr lang="en-US" dirty="0" smtClean="0">
                <a:solidFill>
                  <a:schemeClr val="bg1"/>
                </a:solidFill>
              </a:rPr>
              <a:t>SAFTK</a:t>
            </a:r>
          </a:p>
          <a:p>
            <a:r>
              <a:rPr lang="en-US" dirty="0" smtClean="0">
                <a:solidFill>
                  <a:schemeClr val="bg1"/>
                </a:solidFill>
              </a:rPr>
              <a:t>Reflect</a:t>
            </a:r>
            <a:endParaRPr lang="en-US" dirty="0">
              <a:solidFill>
                <a:schemeClr val="bg1"/>
              </a:solidFill>
            </a:endParaRPr>
          </a:p>
        </p:txBody>
      </p:sp>
    </p:spTree>
    <p:extLst>
      <p:ext uri="{BB962C8B-B14F-4D97-AF65-F5344CB8AC3E}">
        <p14:creationId xmlns:p14="http://schemas.microsoft.com/office/powerpoint/2010/main" val="2190164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4320" y="0"/>
            <a:ext cx="13786693" cy="7755015"/>
          </a:xfrm>
          <a:prstGeom prst="rect">
            <a:avLst/>
          </a:prstGeom>
          <a:scene3d>
            <a:camera prst="orthographicFront">
              <a:rot lat="0" lon="10800000" rev="0"/>
            </a:camera>
            <a:lightRig rig="threePt" dir="t"/>
          </a:scene3d>
        </p:spPr>
      </p:pic>
      <p:sp>
        <p:nvSpPr>
          <p:cNvPr id="3" name="Content Placeholder 2"/>
          <p:cNvSpPr>
            <a:spLocks noGrp="1"/>
          </p:cNvSpPr>
          <p:nvPr>
            <p:ph idx="1"/>
          </p:nvPr>
        </p:nvSpPr>
        <p:spPr>
          <a:xfrm>
            <a:off x="701355" y="544990"/>
            <a:ext cx="5843915" cy="2808115"/>
          </a:xfrm>
        </p:spPr>
        <p:txBody>
          <a:bodyPr/>
          <a:lstStyle/>
          <a:p>
            <a:pPr>
              <a:spcBef>
                <a:spcPts val="600"/>
              </a:spcBef>
              <a:spcAft>
                <a:spcPts val="1800"/>
              </a:spcAft>
            </a:pPr>
            <a:r>
              <a:rPr lang="en-US" dirty="0" smtClean="0">
                <a:solidFill>
                  <a:schemeClr val="bg1"/>
                </a:solidFill>
              </a:rPr>
              <a:t>Touchstones</a:t>
            </a:r>
          </a:p>
          <a:p>
            <a:pPr>
              <a:spcBef>
                <a:spcPts val="600"/>
              </a:spcBef>
              <a:spcAft>
                <a:spcPts val="1800"/>
              </a:spcAft>
            </a:pPr>
            <a:r>
              <a:rPr lang="en-US" dirty="0" smtClean="0">
                <a:solidFill>
                  <a:schemeClr val="bg1"/>
                </a:solidFill>
              </a:rPr>
              <a:t>Get physical</a:t>
            </a:r>
          </a:p>
          <a:p>
            <a:pPr>
              <a:spcBef>
                <a:spcPts val="600"/>
              </a:spcBef>
              <a:spcAft>
                <a:spcPts val="1800"/>
              </a:spcAft>
            </a:pPr>
            <a:r>
              <a:rPr lang="en-US" dirty="0" smtClean="0">
                <a:solidFill>
                  <a:schemeClr val="bg1"/>
                </a:solidFill>
              </a:rPr>
              <a:t>Change scenery</a:t>
            </a:r>
          </a:p>
          <a:p>
            <a:pPr>
              <a:spcBef>
                <a:spcPts val="600"/>
              </a:spcBef>
              <a:spcAft>
                <a:spcPts val="1800"/>
              </a:spcAft>
            </a:pPr>
            <a:r>
              <a:rPr lang="en-US" dirty="0" smtClean="0">
                <a:solidFill>
                  <a:schemeClr val="bg1"/>
                </a:solidFill>
              </a:rPr>
              <a:t>How do </a:t>
            </a:r>
            <a:r>
              <a:rPr lang="en-US" i="1" dirty="0" smtClean="0">
                <a:solidFill>
                  <a:schemeClr val="bg1"/>
                </a:solidFill>
              </a:rPr>
              <a:t>you</a:t>
            </a:r>
            <a:r>
              <a:rPr lang="en-US" dirty="0" smtClean="0">
                <a:solidFill>
                  <a:schemeClr val="bg1"/>
                </a:solidFill>
              </a:rPr>
              <a:t> recharge?</a:t>
            </a:r>
          </a:p>
        </p:txBody>
      </p:sp>
    </p:spTree>
    <p:extLst>
      <p:ext uri="{BB962C8B-B14F-4D97-AF65-F5344CB8AC3E}">
        <p14:creationId xmlns:p14="http://schemas.microsoft.com/office/powerpoint/2010/main" val="665877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7330" y="0"/>
            <a:ext cx="9143999"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3443" y="0"/>
            <a:ext cx="7970992" cy="6315233"/>
          </a:xfrm>
          <a:prstGeom prst="rect">
            <a:avLst/>
          </a:prstGeom>
        </p:spPr>
      </p:pic>
      <p:sp>
        <p:nvSpPr>
          <p:cNvPr id="3" name="Content Placeholder 2"/>
          <p:cNvSpPr>
            <a:spLocks noGrp="1"/>
          </p:cNvSpPr>
          <p:nvPr>
            <p:ph idx="1"/>
          </p:nvPr>
        </p:nvSpPr>
        <p:spPr>
          <a:xfrm>
            <a:off x="1687990" y="924465"/>
            <a:ext cx="4174225" cy="2276850"/>
          </a:xfrm>
        </p:spPr>
        <p:txBody>
          <a:bodyPr/>
          <a:lstStyle/>
          <a:p>
            <a:pPr>
              <a:spcBef>
                <a:spcPts val="600"/>
              </a:spcBef>
              <a:spcAft>
                <a:spcPts val="1800"/>
              </a:spcAft>
            </a:pPr>
            <a:r>
              <a:rPr lang="en-US" dirty="0" smtClean="0"/>
              <a:t>Smaller tasks</a:t>
            </a:r>
          </a:p>
          <a:p>
            <a:pPr>
              <a:spcBef>
                <a:spcPts val="600"/>
              </a:spcBef>
              <a:spcAft>
                <a:spcPts val="1800"/>
              </a:spcAft>
            </a:pPr>
            <a:r>
              <a:rPr lang="en-US" dirty="0" err="1" smtClean="0"/>
              <a:t>Pomodoro</a:t>
            </a:r>
            <a:endParaRPr lang="en-US" dirty="0" smtClean="0"/>
          </a:p>
          <a:p>
            <a:pPr>
              <a:spcBef>
                <a:spcPts val="600"/>
              </a:spcBef>
              <a:spcAft>
                <a:spcPts val="1800"/>
              </a:spcAft>
            </a:pPr>
            <a:r>
              <a:rPr lang="en-US" dirty="0" smtClean="0"/>
              <a:t>Where are you focusing?</a:t>
            </a:r>
          </a:p>
          <a:p>
            <a:pPr>
              <a:spcBef>
                <a:spcPts val="600"/>
              </a:spcBef>
              <a:spcAft>
                <a:spcPts val="1800"/>
              </a:spcAft>
            </a:pPr>
            <a:r>
              <a:rPr lang="en-US" dirty="0" smtClean="0"/>
              <a:t>Ask for help</a:t>
            </a:r>
            <a:endParaRPr lang="en-US" dirty="0"/>
          </a:p>
        </p:txBody>
      </p:sp>
    </p:spTree>
    <p:extLst>
      <p:ext uri="{BB962C8B-B14F-4D97-AF65-F5344CB8AC3E}">
        <p14:creationId xmlns:p14="http://schemas.microsoft.com/office/powerpoint/2010/main" val="2642436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9386" y="7463"/>
            <a:ext cx="11001559" cy="7146682"/>
          </a:xfrm>
          <a:prstGeom prst="rect">
            <a:avLst/>
          </a:prstGeom>
        </p:spPr>
      </p:pic>
      <p:sp>
        <p:nvSpPr>
          <p:cNvPr id="3" name="Content Placeholder 2"/>
          <p:cNvSpPr>
            <a:spLocks noGrp="1"/>
          </p:cNvSpPr>
          <p:nvPr>
            <p:ph idx="1"/>
          </p:nvPr>
        </p:nvSpPr>
        <p:spPr>
          <a:xfrm>
            <a:off x="6241690" y="696780"/>
            <a:ext cx="3263485" cy="2504535"/>
          </a:xfrm>
        </p:spPr>
        <p:txBody>
          <a:bodyPr>
            <a:noAutofit/>
          </a:bodyPr>
          <a:lstStyle/>
          <a:p>
            <a:pPr>
              <a:spcBef>
                <a:spcPts val="600"/>
              </a:spcBef>
              <a:spcAft>
                <a:spcPts val="1800"/>
              </a:spcAft>
            </a:pPr>
            <a:r>
              <a:rPr lang="en-US" dirty="0" smtClean="0"/>
              <a:t>Values</a:t>
            </a:r>
          </a:p>
          <a:p>
            <a:pPr>
              <a:spcBef>
                <a:spcPts val="600"/>
              </a:spcBef>
              <a:spcAft>
                <a:spcPts val="1800"/>
              </a:spcAft>
            </a:pPr>
            <a:r>
              <a:rPr lang="en-US" dirty="0" smtClean="0"/>
              <a:t>Goals</a:t>
            </a:r>
          </a:p>
          <a:p>
            <a:pPr>
              <a:spcBef>
                <a:spcPts val="600"/>
              </a:spcBef>
              <a:spcAft>
                <a:spcPts val="1800"/>
              </a:spcAft>
            </a:pPr>
            <a:r>
              <a:rPr lang="en-US" dirty="0" smtClean="0"/>
              <a:t>General plays</a:t>
            </a:r>
          </a:p>
          <a:p>
            <a:pPr>
              <a:spcBef>
                <a:spcPts val="600"/>
              </a:spcBef>
              <a:spcAft>
                <a:spcPts val="1800"/>
              </a:spcAft>
            </a:pPr>
            <a:r>
              <a:rPr lang="en-US" dirty="0" smtClean="0"/>
              <a:t>Plays in motion</a:t>
            </a:r>
            <a:endParaRPr lang="en-US" dirty="0"/>
          </a:p>
        </p:txBody>
      </p:sp>
    </p:spTree>
    <p:extLst>
      <p:ext uri="{BB962C8B-B14F-4D97-AF65-F5344CB8AC3E}">
        <p14:creationId xmlns:p14="http://schemas.microsoft.com/office/powerpoint/2010/main" val="3597087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23" y="-1"/>
            <a:ext cx="14953420" cy="6996065"/>
          </a:xfrm>
          <a:prstGeom prst="rect">
            <a:avLst/>
          </a:prstGeom>
        </p:spPr>
      </p:pic>
      <p:sp>
        <p:nvSpPr>
          <p:cNvPr id="3" name="Content Placeholder 2"/>
          <p:cNvSpPr>
            <a:spLocks noGrp="1"/>
          </p:cNvSpPr>
          <p:nvPr>
            <p:ph idx="1"/>
          </p:nvPr>
        </p:nvSpPr>
        <p:spPr>
          <a:xfrm>
            <a:off x="853145" y="1683415"/>
            <a:ext cx="4857280" cy="2580430"/>
          </a:xfrm>
        </p:spPr>
        <p:txBody>
          <a:bodyPr/>
          <a:lstStyle/>
          <a:p>
            <a:pPr>
              <a:spcBef>
                <a:spcPts val="600"/>
              </a:spcBef>
              <a:spcAft>
                <a:spcPts val="1800"/>
              </a:spcAft>
            </a:pPr>
            <a:r>
              <a:rPr lang="en-US" dirty="0" smtClean="0">
                <a:solidFill>
                  <a:schemeClr val="bg1"/>
                </a:solidFill>
              </a:rPr>
              <a:t>Vanishing options test</a:t>
            </a:r>
          </a:p>
          <a:p>
            <a:pPr>
              <a:spcBef>
                <a:spcPts val="600"/>
              </a:spcBef>
              <a:spcAft>
                <a:spcPts val="1800"/>
              </a:spcAft>
            </a:pPr>
            <a:r>
              <a:rPr lang="en-US" dirty="0">
                <a:solidFill>
                  <a:schemeClr val="bg1"/>
                </a:solidFill>
              </a:rPr>
              <a:t>Process vs. </a:t>
            </a:r>
            <a:r>
              <a:rPr lang="en-US" dirty="0" smtClean="0">
                <a:solidFill>
                  <a:schemeClr val="bg1"/>
                </a:solidFill>
              </a:rPr>
              <a:t>tech</a:t>
            </a:r>
          </a:p>
          <a:p>
            <a:pPr>
              <a:spcBef>
                <a:spcPts val="600"/>
              </a:spcBef>
              <a:spcAft>
                <a:spcPts val="1800"/>
              </a:spcAft>
            </a:pPr>
            <a:r>
              <a:rPr lang="en-US" dirty="0" smtClean="0">
                <a:solidFill>
                  <a:schemeClr val="bg1"/>
                </a:solidFill>
              </a:rPr>
              <a:t>Diversify</a:t>
            </a:r>
            <a:endParaRPr lang="en-US" dirty="0">
              <a:solidFill>
                <a:schemeClr val="bg1"/>
              </a:solidFill>
            </a:endParaRPr>
          </a:p>
          <a:p>
            <a:endParaRPr lang="en-US" dirty="0"/>
          </a:p>
        </p:txBody>
      </p:sp>
    </p:spTree>
    <p:extLst>
      <p:ext uri="{BB962C8B-B14F-4D97-AF65-F5344CB8AC3E}">
        <p14:creationId xmlns:p14="http://schemas.microsoft.com/office/powerpoint/2010/main" val="2933357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0650" y="0"/>
            <a:ext cx="10728602" cy="7147855"/>
          </a:xfrm>
          <a:prstGeom prst="rect">
            <a:avLst/>
          </a:prstGeom>
        </p:spPr>
      </p:pic>
      <p:sp>
        <p:nvSpPr>
          <p:cNvPr id="3" name="Content Placeholder 2"/>
          <p:cNvSpPr>
            <a:spLocks noGrp="1"/>
          </p:cNvSpPr>
          <p:nvPr>
            <p:ph idx="1"/>
          </p:nvPr>
        </p:nvSpPr>
        <p:spPr>
          <a:xfrm>
            <a:off x="2826415" y="3580790"/>
            <a:ext cx="5009070" cy="2732220"/>
          </a:xfrm>
        </p:spPr>
        <p:txBody>
          <a:bodyPr/>
          <a:lstStyle/>
          <a:p>
            <a:pPr>
              <a:spcBef>
                <a:spcPts val="600"/>
              </a:spcBef>
              <a:spcAft>
                <a:spcPts val="1800"/>
              </a:spcAft>
            </a:pPr>
            <a:r>
              <a:rPr lang="en-US" dirty="0" smtClean="0">
                <a:solidFill>
                  <a:schemeClr val="bg1"/>
                </a:solidFill>
              </a:rPr>
              <a:t>What would have to change?</a:t>
            </a:r>
          </a:p>
          <a:p>
            <a:pPr>
              <a:spcBef>
                <a:spcPts val="600"/>
              </a:spcBef>
              <a:spcAft>
                <a:spcPts val="1800"/>
              </a:spcAft>
            </a:pPr>
            <a:r>
              <a:rPr lang="en-US" dirty="0" smtClean="0">
                <a:solidFill>
                  <a:schemeClr val="bg1"/>
                </a:solidFill>
              </a:rPr>
              <a:t>Play Devil’s Advocate</a:t>
            </a:r>
          </a:p>
          <a:p>
            <a:pPr>
              <a:spcBef>
                <a:spcPts val="600"/>
              </a:spcBef>
              <a:spcAft>
                <a:spcPts val="1800"/>
              </a:spcAft>
            </a:pPr>
            <a:r>
              <a:rPr lang="en-US" dirty="0" smtClean="0">
                <a:solidFill>
                  <a:schemeClr val="bg1"/>
                </a:solidFill>
              </a:rPr>
              <a:t>Make a tripwire list</a:t>
            </a:r>
            <a:endParaRPr lang="en-US" dirty="0">
              <a:solidFill>
                <a:schemeClr val="bg1"/>
              </a:solidFill>
            </a:endParaRPr>
          </a:p>
        </p:txBody>
      </p:sp>
    </p:spTree>
    <p:extLst>
      <p:ext uri="{BB962C8B-B14F-4D97-AF65-F5344CB8AC3E}">
        <p14:creationId xmlns:p14="http://schemas.microsoft.com/office/powerpoint/2010/main" val="1308289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BEBA8EAE-BF5A-486C-A8C5-ECC9F3942E4B}">
                <a14:imgProps xmlns:a14="http://schemas.microsoft.com/office/drawing/2010/main">
                  <a14:imgLayer r:embed="rId4">
                    <a14:imgEffect>
                      <a14:brightnessContrast bright="10000"/>
                    </a14:imgEffect>
                  </a14:imgLayer>
                </a14:imgProps>
              </a:ext>
              <a:ext uri="{28A0092B-C50C-407E-A947-70E740481C1C}">
                <a14:useLocalDpi xmlns:a14="http://schemas.microsoft.com/office/drawing/2010/main" val="0"/>
              </a:ext>
            </a:extLst>
          </a:blip>
          <a:stretch>
            <a:fillRect/>
          </a:stretch>
        </p:blipFill>
        <p:spPr>
          <a:xfrm>
            <a:off x="0" y="0"/>
            <a:ext cx="9144000" cy="6858000"/>
          </a:xfrm>
          <a:prstGeom prst="rect">
            <a:avLst/>
          </a:prstGeom>
          <a:scene3d>
            <a:camera prst="orthographicFront">
              <a:rot lat="0" lon="10800000" rev="0"/>
            </a:camera>
            <a:lightRig rig="threePt" dir="t"/>
          </a:scene3d>
        </p:spPr>
      </p:pic>
      <p:sp>
        <p:nvSpPr>
          <p:cNvPr id="3" name="Content Placeholder 2"/>
          <p:cNvSpPr>
            <a:spLocks noGrp="1"/>
          </p:cNvSpPr>
          <p:nvPr>
            <p:ph idx="1"/>
          </p:nvPr>
        </p:nvSpPr>
        <p:spPr>
          <a:xfrm>
            <a:off x="1687990" y="3201315"/>
            <a:ext cx="4629595" cy="2352745"/>
          </a:xfrm>
        </p:spPr>
        <p:txBody>
          <a:bodyPr/>
          <a:lstStyle/>
          <a:p>
            <a:pPr>
              <a:spcBef>
                <a:spcPts val="600"/>
              </a:spcBef>
              <a:spcAft>
                <a:spcPts val="1800"/>
              </a:spcAft>
            </a:pPr>
            <a:r>
              <a:rPr lang="en-US" dirty="0" smtClean="0">
                <a:solidFill>
                  <a:schemeClr val="bg1"/>
                </a:solidFill>
              </a:rPr>
              <a:t>Business case</a:t>
            </a:r>
          </a:p>
          <a:p>
            <a:pPr>
              <a:spcBef>
                <a:spcPts val="600"/>
              </a:spcBef>
              <a:spcAft>
                <a:spcPts val="1800"/>
              </a:spcAft>
            </a:pPr>
            <a:r>
              <a:rPr lang="en-US" dirty="0" smtClean="0">
                <a:solidFill>
                  <a:schemeClr val="bg1"/>
                </a:solidFill>
              </a:rPr>
              <a:t>Ask around</a:t>
            </a:r>
          </a:p>
          <a:p>
            <a:pPr>
              <a:spcBef>
                <a:spcPts val="600"/>
              </a:spcBef>
              <a:spcAft>
                <a:spcPts val="1800"/>
              </a:spcAft>
            </a:pPr>
            <a:r>
              <a:rPr lang="en-US" dirty="0" smtClean="0">
                <a:solidFill>
                  <a:schemeClr val="bg1"/>
                </a:solidFill>
              </a:rPr>
              <a:t>What would it take to…</a:t>
            </a:r>
            <a:endParaRPr lang="en-US" dirty="0">
              <a:solidFill>
                <a:schemeClr val="bg1"/>
              </a:solidFill>
            </a:endParaRPr>
          </a:p>
        </p:txBody>
      </p:sp>
    </p:spTree>
    <p:extLst>
      <p:ext uri="{BB962C8B-B14F-4D97-AF65-F5344CB8AC3E}">
        <p14:creationId xmlns:p14="http://schemas.microsoft.com/office/powerpoint/2010/main" val="2534727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595" y="-1"/>
            <a:ext cx="11193704" cy="6996065"/>
          </a:xfrm>
          <a:prstGeom prst="rect">
            <a:avLst/>
          </a:prstGeom>
        </p:spPr>
      </p:pic>
      <p:sp>
        <p:nvSpPr>
          <p:cNvPr id="3" name="Content Placeholder 2"/>
          <p:cNvSpPr>
            <a:spLocks noGrp="1"/>
          </p:cNvSpPr>
          <p:nvPr>
            <p:ph idx="1"/>
          </p:nvPr>
        </p:nvSpPr>
        <p:spPr>
          <a:xfrm>
            <a:off x="625460" y="1076255"/>
            <a:ext cx="5919810" cy="2656325"/>
          </a:xfrm>
        </p:spPr>
        <p:txBody>
          <a:bodyPr/>
          <a:lstStyle/>
          <a:p>
            <a:pPr>
              <a:spcBef>
                <a:spcPts val="600"/>
              </a:spcBef>
              <a:spcAft>
                <a:spcPts val="1800"/>
              </a:spcAft>
            </a:pPr>
            <a:r>
              <a:rPr lang="en-US" dirty="0" smtClean="0">
                <a:solidFill>
                  <a:schemeClr val="bg1"/>
                </a:solidFill>
              </a:rPr>
              <a:t>Values, goals, general plays, </a:t>
            </a:r>
            <a:br>
              <a:rPr lang="en-US" dirty="0" smtClean="0">
                <a:solidFill>
                  <a:schemeClr val="bg1"/>
                </a:solidFill>
              </a:rPr>
            </a:br>
            <a:r>
              <a:rPr lang="en-US" dirty="0" smtClean="0">
                <a:solidFill>
                  <a:schemeClr val="bg1"/>
                </a:solidFill>
              </a:rPr>
              <a:t>plays in motion</a:t>
            </a:r>
          </a:p>
          <a:p>
            <a:pPr>
              <a:spcBef>
                <a:spcPts val="600"/>
              </a:spcBef>
              <a:spcAft>
                <a:spcPts val="1800"/>
              </a:spcAft>
            </a:pPr>
            <a:r>
              <a:rPr lang="en-US" dirty="0" smtClean="0">
                <a:solidFill>
                  <a:schemeClr val="bg1"/>
                </a:solidFill>
              </a:rPr>
              <a:t>Make it yours</a:t>
            </a:r>
          </a:p>
          <a:p>
            <a:pPr>
              <a:spcBef>
                <a:spcPts val="600"/>
              </a:spcBef>
              <a:spcAft>
                <a:spcPts val="1800"/>
              </a:spcAft>
            </a:pPr>
            <a:r>
              <a:rPr lang="en-US" dirty="0" smtClean="0">
                <a:solidFill>
                  <a:schemeClr val="bg1"/>
                </a:solidFill>
              </a:rPr>
              <a:t>…and share it with others</a:t>
            </a:r>
          </a:p>
        </p:txBody>
      </p:sp>
    </p:spTree>
    <p:extLst>
      <p:ext uri="{BB962C8B-B14F-4D97-AF65-F5344CB8AC3E}">
        <p14:creationId xmlns:p14="http://schemas.microsoft.com/office/powerpoint/2010/main" val="2156699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BEBA8EAE-BF5A-486C-A8C5-ECC9F3942E4B}">
                <a14:imgProps xmlns:a14="http://schemas.microsoft.com/office/drawing/2010/main">
                  <a14:imgLayer r:embed="rId4">
                    <a14:imgEffect>
                      <a14:artisticBlur/>
                    </a14:imgEffect>
                  </a14:imgLayer>
                </a14:imgProps>
              </a:ext>
              <a:ext uri="{28A0092B-C50C-407E-A947-70E740481C1C}">
                <a14:useLocalDpi xmlns:a14="http://schemas.microsoft.com/office/drawing/2010/main" val="0"/>
              </a:ext>
            </a:extLst>
          </a:blip>
          <a:stretch>
            <a:fillRect/>
          </a:stretch>
        </p:blipFill>
        <p:spPr>
          <a:xfrm rot="5400000">
            <a:off x="261144" y="1034103"/>
            <a:ext cx="3460852" cy="2580430"/>
          </a:xfrm>
          <a:prstGeom prst="rect">
            <a:avLst/>
          </a:prstGeom>
        </p:spPr>
      </p:pic>
      <p:sp>
        <p:nvSpPr>
          <p:cNvPr id="2" name="Title 1"/>
          <p:cNvSpPr>
            <a:spLocks noGrp="1"/>
          </p:cNvSpPr>
          <p:nvPr>
            <p:ph type="ctrTitle"/>
          </p:nvPr>
        </p:nvSpPr>
        <p:spPr>
          <a:xfrm>
            <a:off x="973825" y="2130425"/>
            <a:ext cx="7772400" cy="1470025"/>
          </a:xfrm>
        </p:spPr>
        <p:txBody>
          <a:bodyPr/>
          <a:lstStyle/>
          <a:p>
            <a:pPr algn="r"/>
            <a:r>
              <a:rPr lang="en-US" dirty="0" smtClean="0"/>
              <a:t>Your Playbook</a:t>
            </a:r>
            <a:endParaRPr lang="en-US" dirty="0"/>
          </a:p>
        </p:txBody>
      </p:sp>
      <p:sp>
        <p:nvSpPr>
          <p:cNvPr id="3" name="Subtitle 2"/>
          <p:cNvSpPr>
            <a:spLocks noGrp="1"/>
          </p:cNvSpPr>
          <p:nvPr>
            <p:ph type="subTitle" idx="1"/>
          </p:nvPr>
        </p:nvSpPr>
        <p:spPr>
          <a:xfrm>
            <a:off x="2392090" y="4408620"/>
            <a:ext cx="6400800" cy="1752600"/>
          </a:xfrm>
        </p:spPr>
        <p:txBody>
          <a:bodyPr/>
          <a:lstStyle/>
          <a:p>
            <a:pPr algn="r"/>
            <a:r>
              <a:rPr lang="en-US" dirty="0" smtClean="0">
                <a:latin typeface="+mn-lt"/>
              </a:rPr>
              <a:t>geoff</a:t>
            </a:r>
            <a:r>
              <a:rPr lang="en-US" b="1" dirty="0" smtClean="0">
                <a:solidFill>
                  <a:schemeClr val="tx2">
                    <a:lumMod val="75000"/>
                  </a:schemeClr>
                </a:solidFill>
                <a:latin typeface="+mn-lt"/>
              </a:rPr>
              <a:t>@geoffmazeroff</a:t>
            </a:r>
            <a:r>
              <a:rPr lang="en-US" dirty="0" smtClean="0">
                <a:latin typeface="+mn-lt"/>
              </a:rPr>
              <a:t>.com</a:t>
            </a:r>
            <a:endParaRPr lang="en-US" dirty="0">
              <a:latin typeface="+mn-lt"/>
            </a:endParaRPr>
          </a:p>
        </p:txBody>
      </p:sp>
      <p:pic>
        <p:nvPicPr>
          <p:cNvPr id="1026" name="Picture 2" descr="C:\Users\Geoff\Dropbox\Your Playbook\static_qr_code_without_logo.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7080" y="4054744"/>
            <a:ext cx="2698930" cy="26989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871973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718"/>
            <a:ext cx="7909550" cy="1371600"/>
          </a:xfrm>
        </p:spPr>
        <p:txBody>
          <a:bodyPr/>
          <a:lstStyle/>
          <a:p>
            <a:r>
              <a:rPr lang="en-US" dirty="0" smtClean="0"/>
              <a:t>Other Plays in Motion</a:t>
            </a:r>
            <a:endParaRPr lang="en-US" dirty="0"/>
          </a:p>
        </p:txBody>
      </p:sp>
      <p:sp>
        <p:nvSpPr>
          <p:cNvPr id="3" name="Content Placeholder 2"/>
          <p:cNvSpPr>
            <a:spLocks noGrp="1"/>
          </p:cNvSpPr>
          <p:nvPr>
            <p:ph idx="1"/>
          </p:nvPr>
        </p:nvSpPr>
        <p:spPr/>
        <p:txBody>
          <a:bodyPr>
            <a:normAutofit/>
          </a:bodyPr>
          <a:lstStyle/>
          <a:p>
            <a:r>
              <a:rPr lang="en-US" dirty="0" smtClean="0"/>
              <a:t>You’re working in a silo</a:t>
            </a:r>
          </a:p>
          <a:p>
            <a:r>
              <a:rPr lang="en-US" dirty="0" smtClean="0"/>
              <a:t>You need to produce written material</a:t>
            </a:r>
          </a:p>
          <a:p>
            <a:r>
              <a:rPr lang="en-US" dirty="0" smtClean="0"/>
              <a:t>You’re an ambassador</a:t>
            </a:r>
          </a:p>
          <a:p>
            <a:r>
              <a:rPr lang="en-US" dirty="0" smtClean="0"/>
              <a:t>You need to respond quickly to change</a:t>
            </a:r>
          </a:p>
          <a:p>
            <a:r>
              <a:rPr lang="en-US" dirty="0" smtClean="0"/>
              <a:t>You’re learning something new</a:t>
            </a:r>
          </a:p>
          <a:p>
            <a:r>
              <a:rPr lang="en-US" dirty="0" smtClean="0"/>
              <a:t>You’re asked for an estimate</a:t>
            </a:r>
          </a:p>
          <a:p>
            <a:r>
              <a:rPr lang="en-US" dirty="0" smtClean="0"/>
              <a:t>You need to motivate others</a:t>
            </a:r>
          </a:p>
          <a:p>
            <a:r>
              <a:rPr lang="en-US" dirty="0" smtClean="0"/>
              <a:t>You’re starting a new process</a:t>
            </a:r>
          </a:p>
          <a:p>
            <a:r>
              <a:rPr lang="en-US" dirty="0" smtClean="0"/>
              <a:t>You just hired somebody</a:t>
            </a:r>
          </a:p>
        </p:txBody>
      </p:sp>
    </p:spTree>
    <p:extLst>
      <p:ext uri="{BB962C8B-B14F-4D97-AF65-F5344CB8AC3E}">
        <p14:creationId xmlns:p14="http://schemas.microsoft.com/office/powerpoint/2010/main" val="2409123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fade">
                                      <p:cBhvr>
                                        <p:cTn id="42" dur="5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fade">
                                      <p:cBhvr>
                                        <p:cTn id="47"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Books</a:t>
            </a:r>
            <a:endParaRPr lang="en-US" dirty="0"/>
          </a:p>
        </p:txBody>
      </p:sp>
      <p:sp>
        <p:nvSpPr>
          <p:cNvPr id="3" name="Content Placeholder 2"/>
          <p:cNvSpPr>
            <a:spLocks noGrp="1"/>
          </p:cNvSpPr>
          <p:nvPr>
            <p:ph idx="1"/>
          </p:nvPr>
        </p:nvSpPr>
        <p:spPr/>
        <p:txBody>
          <a:bodyPr>
            <a:noAutofit/>
          </a:bodyPr>
          <a:lstStyle/>
          <a:p>
            <a:r>
              <a:rPr lang="en-US" sz="1600" dirty="0"/>
              <a:t>http://www.amazon.com/StrengthsFinder-2-0-Tom-Rath/dp/159562015X</a:t>
            </a:r>
          </a:p>
          <a:p>
            <a:r>
              <a:rPr lang="en-US" sz="1600" dirty="0" smtClean="0"/>
              <a:t>http://www.amazon.com/First-Break-All-The-Rules/dp/0743510119</a:t>
            </a:r>
          </a:p>
          <a:p>
            <a:r>
              <a:rPr lang="en-US" sz="1600" dirty="0" smtClean="0"/>
              <a:t>http://www.amazon.com/Lean-Startup-Entrepreneurs-Continuous-Innovation/dp/0307887898/</a:t>
            </a:r>
          </a:p>
          <a:p>
            <a:r>
              <a:rPr lang="en-US" sz="1600" dirty="0" smtClean="0"/>
              <a:t>http://www.amazon.com/Getting-Things-Done-Stress-Free-Productivity/dp/0143126563</a:t>
            </a:r>
          </a:p>
          <a:p>
            <a:r>
              <a:rPr lang="en-US" sz="1600" dirty="0" smtClean="0"/>
              <a:t>http://www.amazon.com/Checklist-Manifesto-How-Things-Right/dp/0312430000/</a:t>
            </a:r>
          </a:p>
          <a:p>
            <a:r>
              <a:rPr lang="en-US" sz="1600" dirty="0" smtClean="0"/>
              <a:t>http://www.amazon.com/Goal-Process-Ongoing-Improvement/dp/0884271951/</a:t>
            </a:r>
          </a:p>
          <a:p>
            <a:r>
              <a:rPr lang="en-US" sz="1600" dirty="0" smtClean="0"/>
              <a:t>http://www.amazon.com/Decisive-Make-Better-Choices-Life/dp/0307956393/</a:t>
            </a:r>
            <a:endParaRPr lang="en-US" sz="1600" dirty="0"/>
          </a:p>
        </p:txBody>
      </p:sp>
    </p:spTree>
    <p:extLst>
      <p:ext uri="{BB962C8B-B14F-4D97-AF65-F5344CB8AC3E}">
        <p14:creationId xmlns:p14="http://schemas.microsoft.com/office/powerpoint/2010/main" val="50914395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Articles &amp; Videos</a:t>
            </a:r>
            <a:endParaRPr lang="en-US" dirty="0"/>
          </a:p>
        </p:txBody>
      </p:sp>
      <p:sp>
        <p:nvSpPr>
          <p:cNvPr id="3" name="Content Placeholder 2"/>
          <p:cNvSpPr>
            <a:spLocks noGrp="1"/>
          </p:cNvSpPr>
          <p:nvPr>
            <p:ph idx="1"/>
          </p:nvPr>
        </p:nvSpPr>
        <p:spPr/>
        <p:txBody>
          <a:bodyPr>
            <a:normAutofit fontScale="55000" lnSpcReduction="20000"/>
          </a:bodyPr>
          <a:lstStyle/>
          <a:p>
            <a:r>
              <a:rPr lang="en-US" dirty="0"/>
              <a:t>https://playbook.thoughtbot.com/</a:t>
            </a:r>
          </a:p>
          <a:p>
            <a:r>
              <a:rPr lang="en-US" dirty="0"/>
              <a:t>http://softwareleadweekly.com/</a:t>
            </a:r>
          </a:p>
          <a:p>
            <a:r>
              <a:rPr lang="en-US" dirty="0"/>
              <a:t>https://flowchainsensei.wordpress.com/2011/02/25/the-many-roles-in-software-projects/</a:t>
            </a:r>
          </a:p>
          <a:p>
            <a:r>
              <a:rPr lang="en-US" dirty="0"/>
              <a:t>https://www.seancassidy.me/you-are-not-a-10x-developer.html </a:t>
            </a:r>
          </a:p>
          <a:p>
            <a:r>
              <a:rPr lang="en-US" dirty="0"/>
              <a:t>http://www.ted.com/talks/margaret_heffernan_why_it_s_time_to_forget_the_pecking_order_at_work/</a:t>
            </a:r>
          </a:p>
          <a:p>
            <a:r>
              <a:rPr lang="en-US" dirty="0"/>
              <a:t>http://www.geoffmazeroff.com/2014/10/25/productivity-process/</a:t>
            </a:r>
          </a:p>
          <a:p>
            <a:r>
              <a:rPr lang="en-US" dirty="0"/>
              <a:t>http://www.geoffmazeroff.com/2014/10/28/productivity-process-part-2/</a:t>
            </a:r>
          </a:p>
          <a:p>
            <a:r>
              <a:rPr lang="en-US" dirty="0"/>
              <a:t>http://www.geoffmazeroff.com/2015/03/10/time-poverty/</a:t>
            </a:r>
          </a:p>
          <a:p>
            <a:r>
              <a:rPr lang="en-US" dirty="0"/>
              <a:t>http://whatis.techtarget.com/definition/inbox-zero</a:t>
            </a:r>
          </a:p>
          <a:p>
            <a:r>
              <a:rPr lang="en-US" dirty="0"/>
              <a:t>https://www.youtube.com/watch?v=L7EGIt3-WUQ (Jeff Atwood - How to Stop Sucking and Be Awesome Instead)</a:t>
            </a:r>
          </a:p>
          <a:p>
            <a:r>
              <a:rPr lang="en-US" dirty="0"/>
              <a:t>http://pragmaticcraftsman.com/2011/03/the-boy-scout-rule/</a:t>
            </a:r>
          </a:p>
          <a:p>
            <a:r>
              <a:rPr lang="en-US" dirty="0"/>
              <a:t>http://www.geoffmazeroff.com/2015/01/16/developer-as-survivalist/</a:t>
            </a:r>
          </a:p>
          <a:p>
            <a:r>
              <a:rPr lang="en-US" dirty="0"/>
              <a:t>http://www.pluralsight.com/courses/technology-careers-dark-side</a:t>
            </a:r>
          </a:p>
          <a:p>
            <a:r>
              <a:rPr lang="en-US" dirty="0"/>
              <a:t>https://blog.bufferapp.com/how-our-brains-stop-us-achieving-our-goals-and-how-to-fight-back</a:t>
            </a:r>
          </a:p>
          <a:p>
            <a:r>
              <a:rPr lang="en-US" dirty="0"/>
              <a:t>http://www.pluralsight.com/courses/making-business-case-for-best-practices</a:t>
            </a:r>
          </a:p>
        </p:txBody>
      </p:sp>
    </p:spTree>
    <p:extLst>
      <p:ext uri="{BB962C8B-B14F-4D97-AF65-F5344CB8AC3E}">
        <p14:creationId xmlns:p14="http://schemas.microsoft.com/office/powerpoint/2010/main" val="34894370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120125" y="0"/>
            <a:ext cx="11326758" cy="6857999"/>
          </a:xfrm>
          <a:prstGeom prst="rect">
            <a:avLst/>
          </a:prstGeom>
        </p:spPr>
      </p:pic>
      <p:sp>
        <p:nvSpPr>
          <p:cNvPr id="3" name="Title 2"/>
          <p:cNvSpPr>
            <a:spLocks noGrp="1"/>
          </p:cNvSpPr>
          <p:nvPr>
            <p:ph type="ctrTitle"/>
          </p:nvPr>
        </p:nvSpPr>
        <p:spPr>
          <a:xfrm>
            <a:off x="3509470" y="2897735"/>
            <a:ext cx="5555890" cy="1470025"/>
          </a:xfrm>
        </p:spPr>
        <p:txBody>
          <a:bodyPr/>
          <a:lstStyle/>
          <a:p>
            <a:pPr algn="r"/>
            <a:r>
              <a:rPr lang="en-US" sz="8000" dirty="0" smtClean="0">
                <a:solidFill>
                  <a:schemeClr val="tx2"/>
                </a:solidFill>
              </a:rPr>
              <a:t>VALUES</a:t>
            </a:r>
            <a:endParaRPr lang="en-US" sz="8000" b="1" dirty="0">
              <a:ln w="3175">
                <a:solidFill>
                  <a:schemeClr val="tx1"/>
                </a:solidFill>
              </a:ln>
              <a:solidFill>
                <a:schemeClr val="tx2"/>
              </a:solidFill>
            </a:endParaRPr>
          </a:p>
        </p:txBody>
      </p:sp>
    </p:spTree>
    <p:extLst>
      <p:ext uri="{BB962C8B-B14F-4D97-AF65-F5344CB8AC3E}">
        <p14:creationId xmlns:p14="http://schemas.microsoft.com/office/powerpoint/2010/main" val="14269962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10"/>
            <a:ext cx="12190916" cy="6857390"/>
          </a:xfrm>
          <a:prstGeom prst="rect">
            <a:avLst/>
          </a:prstGeom>
        </p:spPr>
      </p:pic>
      <p:sp>
        <p:nvSpPr>
          <p:cNvPr id="3" name="Content Placeholder 2"/>
          <p:cNvSpPr>
            <a:spLocks noGrp="1"/>
          </p:cNvSpPr>
          <p:nvPr>
            <p:ph idx="1"/>
          </p:nvPr>
        </p:nvSpPr>
        <p:spPr>
          <a:xfrm>
            <a:off x="1384410" y="1152150"/>
            <a:ext cx="4022435" cy="3035800"/>
          </a:xfrm>
        </p:spPr>
        <p:txBody>
          <a:bodyPr>
            <a:normAutofit lnSpcReduction="10000"/>
          </a:bodyPr>
          <a:lstStyle/>
          <a:p>
            <a:pPr>
              <a:spcBef>
                <a:spcPts val="600"/>
              </a:spcBef>
              <a:spcAft>
                <a:spcPts val="1800"/>
              </a:spcAft>
            </a:pPr>
            <a:r>
              <a:rPr lang="en-US" dirty="0" smtClean="0">
                <a:solidFill>
                  <a:schemeClr val="bg1"/>
                </a:solidFill>
              </a:rPr>
              <a:t>Discipline</a:t>
            </a:r>
          </a:p>
          <a:p>
            <a:pPr>
              <a:spcBef>
                <a:spcPts val="600"/>
              </a:spcBef>
              <a:spcAft>
                <a:spcPts val="1800"/>
              </a:spcAft>
            </a:pPr>
            <a:r>
              <a:rPr lang="en-US" dirty="0" smtClean="0">
                <a:solidFill>
                  <a:schemeClr val="bg1"/>
                </a:solidFill>
              </a:rPr>
              <a:t>Responsibility</a:t>
            </a:r>
          </a:p>
          <a:p>
            <a:pPr>
              <a:spcBef>
                <a:spcPts val="600"/>
              </a:spcBef>
              <a:spcAft>
                <a:spcPts val="1800"/>
              </a:spcAft>
            </a:pPr>
            <a:r>
              <a:rPr lang="en-US" dirty="0" smtClean="0">
                <a:solidFill>
                  <a:schemeClr val="bg1"/>
                </a:solidFill>
              </a:rPr>
              <a:t>Analytical</a:t>
            </a:r>
          </a:p>
          <a:p>
            <a:pPr>
              <a:spcBef>
                <a:spcPts val="600"/>
              </a:spcBef>
              <a:spcAft>
                <a:spcPts val="1800"/>
              </a:spcAft>
            </a:pPr>
            <a:r>
              <a:rPr lang="en-US" dirty="0" smtClean="0">
                <a:solidFill>
                  <a:schemeClr val="bg1"/>
                </a:solidFill>
              </a:rPr>
              <a:t>Consistency</a:t>
            </a:r>
          </a:p>
          <a:p>
            <a:pPr>
              <a:spcBef>
                <a:spcPts val="600"/>
              </a:spcBef>
              <a:spcAft>
                <a:spcPts val="1800"/>
              </a:spcAft>
            </a:pPr>
            <a:r>
              <a:rPr lang="en-US" dirty="0" smtClean="0">
                <a:solidFill>
                  <a:schemeClr val="bg1"/>
                </a:solidFill>
              </a:rPr>
              <a:t>Harmony</a:t>
            </a:r>
          </a:p>
          <a:p>
            <a:pPr>
              <a:spcBef>
                <a:spcPts val="600"/>
              </a:spcBef>
              <a:spcAft>
                <a:spcPts val="1800"/>
              </a:spcAft>
            </a:pPr>
            <a:endParaRPr lang="en-US" dirty="0">
              <a:solidFill>
                <a:schemeClr val="bg1"/>
              </a:solidFill>
            </a:endParaRPr>
          </a:p>
        </p:txBody>
      </p:sp>
      <p:sp>
        <p:nvSpPr>
          <p:cNvPr id="6" name="Content Placeholder 2"/>
          <p:cNvSpPr txBox="1">
            <a:spLocks/>
          </p:cNvSpPr>
          <p:nvPr/>
        </p:nvSpPr>
        <p:spPr>
          <a:xfrm>
            <a:off x="5330950" y="620885"/>
            <a:ext cx="3794750" cy="1062530"/>
          </a:xfrm>
          <a:prstGeom prst="rect">
            <a:avLst/>
          </a:prstGeom>
        </p:spPr>
        <p:txBody>
          <a:bodyPr vert="horz" lIns="91440" tIns="45720" rIns="91440" bIns="45720" rtlCol="0">
            <a:normAutofit/>
          </a:bodyPr>
          <a:lstStyle>
            <a:lvl1pPr marL="0" indent="0" algn="l" defTabSz="914400" rtl="0" eaLnBrk="1" latinLnBrk="0" hangingPunct="1">
              <a:spcBef>
                <a:spcPct val="20000"/>
              </a:spcBef>
              <a:spcAft>
                <a:spcPts val="600"/>
              </a:spcAft>
              <a:buFont typeface="Arial" pitchFamily="34" charset="0"/>
              <a:buNone/>
              <a:defRPr sz="2000" b="1" kern="1200">
                <a:solidFill>
                  <a:schemeClr val="tx1"/>
                </a:solidFill>
                <a:latin typeface="+mn-lt"/>
                <a:ea typeface="+mn-ea"/>
                <a:cs typeface="+mn-cs"/>
              </a:defRPr>
            </a:lvl1pPr>
            <a:lvl2pPr marL="457200" indent="-182880" algn="l" defTabSz="914400" rtl="0" eaLnBrk="1" latinLnBrk="0" hangingPunct="1">
              <a:spcBef>
                <a:spcPct val="20000"/>
              </a:spcBef>
              <a:buClr>
                <a:schemeClr val="tx2"/>
              </a:buClr>
              <a:buFont typeface="Arial"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Clr>
                <a:schemeClr val="tx2"/>
              </a:buClr>
              <a:buFont typeface="Arial" pitchFamily="34" charset="0"/>
              <a:buChar char="•"/>
              <a:defRPr sz="18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a:lstStyle>
          <a:p>
            <a:pPr>
              <a:spcBef>
                <a:spcPts val="600"/>
              </a:spcBef>
              <a:spcAft>
                <a:spcPts val="1800"/>
              </a:spcAft>
            </a:pPr>
            <a:r>
              <a:rPr lang="en-US" dirty="0" smtClean="0">
                <a:solidFill>
                  <a:schemeClr val="bg1"/>
                </a:solidFill>
              </a:rPr>
              <a:t>http</a:t>
            </a:r>
            <a:r>
              <a:rPr lang="en-US" dirty="0">
                <a:solidFill>
                  <a:schemeClr val="bg1"/>
                </a:solidFill>
              </a:rPr>
              <a:t>://strengths.gallup.com</a:t>
            </a:r>
          </a:p>
          <a:p>
            <a:pPr>
              <a:spcBef>
                <a:spcPts val="600"/>
              </a:spcBef>
              <a:spcAft>
                <a:spcPts val="1800"/>
              </a:spcAft>
            </a:pPr>
            <a:endParaRPr lang="en-US" dirty="0" smtClean="0">
              <a:solidFill>
                <a:schemeClr val="bg1"/>
              </a:solidFill>
            </a:endParaRPr>
          </a:p>
          <a:p>
            <a:pPr>
              <a:spcBef>
                <a:spcPts val="600"/>
              </a:spcBef>
              <a:spcAft>
                <a:spcPts val="1800"/>
              </a:spcAft>
            </a:pPr>
            <a:endParaRPr lang="en-US" dirty="0">
              <a:solidFill>
                <a:schemeClr val="bg1"/>
              </a:solidFill>
            </a:endParaRPr>
          </a:p>
        </p:txBody>
      </p:sp>
    </p:spTree>
    <p:extLst>
      <p:ext uri="{BB962C8B-B14F-4D97-AF65-F5344CB8AC3E}">
        <p14:creationId xmlns:p14="http://schemas.microsoft.com/office/powerpoint/2010/main" val="3254348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595" y="-392345"/>
            <a:ext cx="9277490" cy="72366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Content Placeholder 2"/>
          <p:cNvSpPr>
            <a:spLocks noGrp="1"/>
          </p:cNvSpPr>
          <p:nvPr>
            <p:ph idx="1"/>
          </p:nvPr>
        </p:nvSpPr>
        <p:spPr>
          <a:xfrm>
            <a:off x="473670" y="2845901"/>
            <a:ext cx="1517900" cy="481207"/>
          </a:xfrm>
        </p:spPr>
        <p:txBody>
          <a:bodyPr>
            <a:normAutofit/>
          </a:bodyPr>
          <a:lstStyle/>
          <a:p>
            <a:pPr>
              <a:spcBef>
                <a:spcPts val="600"/>
              </a:spcBef>
              <a:spcAft>
                <a:spcPts val="1800"/>
              </a:spcAft>
            </a:pPr>
            <a:r>
              <a:rPr lang="en-US" dirty="0" smtClean="0">
                <a:solidFill>
                  <a:schemeClr val="bg1"/>
                </a:solidFill>
              </a:rPr>
              <a:t>Librarian</a:t>
            </a:r>
          </a:p>
        </p:txBody>
      </p:sp>
      <p:sp>
        <p:nvSpPr>
          <p:cNvPr id="6" name="Content Placeholder 2"/>
          <p:cNvSpPr txBox="1">
            <a:spLocks/>
          </p:cNvSpPr>
          <p:nvPr/>
        </p:nvSpPr>
        <p:spPr>
          <a:xfrm>
            <a:off x="2978205" y="2888984"/>
            <a:ext cx="1214320" cy="531265"/>
          </a:xfrm>
          <a:prstGeom prst="rect">
            <a:avLst/>
          </a:prstGeom>
        </p:spPr>
        <p:txBody>
          <a:bodyPr vert="horz" lIns="91440" tIns="45720" rIns="91440" bIns="45720" rtlCol="0">
            <a:normAutofit/>
          </a:bodyPr>
          <a:lstStyle>
            <a:lvl1pPr marL="0" indent="0" algn="l" defTabSz="914400" rtl="0" eaLnBrk="1" latinLnBrk="0" hangingPunct="1">
              <a:spcBef>
                <a:spcPct val="20000"/>
              </a:spcBef>
              <a:spcAft>
                <a:spcPts val="600"/>
              </a:spcAft>
              <a:buFont typeface="Arial" pitchFamily="34" charset="0"/>
              <a:buNone/>
              <a:defRPr sz="2000" b="1" kern="1200">
                <a:solidFill>
                  <a:schemeClr val="tx1"/>
                </a:solidFill>
                <a:latin typeface="+mn-lt"/>
                <a:ea typeface="+mn-ea"/>
                <a:cs typeface="+mn-cs"/>
              </a:defRPr>
            </a:lvl1pPr>
            <a:lvl2pPr marL="457200" indent="-182880" algn="l" defTabSz="914400" rtl="0" eaLnBrk="1" latinLnBrk="0" hangingPunct="1">
              <a:spcBef>
                <a:spcPct val="20000"/>
              </a:spcBef>
              <a:buClr>
                <a:schemeClr val="tx2"/>
              </a:buClr>
              <a:buFont typeface="Arial"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Clr>
                <a:schemeClr val="tx2"/>
              </a:buClr>
              <a:buFont typeface="Arial" pitchFamily="34" charset="0"/>
              <a:buChar char="•"/>
              <a:defRPr sz="18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a:lstStyle>
          <a:p>
            <a:pPr>
              <a:spcBef>
                <a:spcPts val="600"/>
              </a:spcBef>
              <a:spcAft>
                <a:spcPts val="1800"/>
              </a:spcAft>
            </a:pPr>
            <a:r>
              <a:rPr lang="en-US" dirty="0" smtClean="0">
                <a:solidFill>
                  <a:schemeClr val="bg1"/>
                </a:solidFill>
              </a:rPr>
              <a:t>Clerk</a:t>
            </a:r>
          </a:p>
        </p:txBody>
      </p:sp>
      <p:sp>
        <p:nvSpPr>
          <p:cNvPr id="7" name="Content Placeholder 2"/>
          <p:cNvSpPr txBox="1">
            <a:spLocks/>
          </p:cNvSpPr>
          <p:nvPr/>
        </p:nvSpPr>
        <p:spPr>
          <a:xfrm>
            <a:off x="4951475" y="2888984"/>
            <a:ext cx="1669690" cy="493317"/>
          </a:xfrm>
          <a:prstGeom prst="rect">
            <a:avLst/>
          </a:prstGeom>
        </p:spPr>
        <p:txBody>
          <a:bodyPr vert="horz" lIns="91440" tIns="45720" rIns="91440" bIns="45720" rtlCol="0">
            <a:normAutofit/>
          </a:bodyPr>
          <a:lstStyle>
            <a:lvl1pPr marL="0" indent="0" algn="l" defTabSz="914400" rtl="0" eaLnBrk="1" latinLnBrk="0" hangingPunct="1">
              <a:spcBef>
                <a:spcPct val="20000"/>
              </a:spcBef>
              <a:spcAft>
                <a:spcPts val="600"/>
              </a:spcAft>
              <a:buFont typeface="Arial" pitchFamily="34" charset="0"/>
              <a:buNone/>
              <a:defRPr sz="2000" b="1" kern="1200">
                <a:solidFill>
                  <a:schemeClr val="tx1"/>
                </a:solidFill>
                <a:latin typeface="+mn-lt"/>
                <a:ea typeface="+mn-ea"/>
                <a:cs typeface="+mn-cs"/>
              </a:defRPr>
            </a:lvl1pPr>
            <a:lvl2pPr marL="457200" indent="-182880" algn="l" defTabSz="914400" rtl="0" eaLnBrk="1" latinLnBrk="0" hangingPunct="1">
              <a:spcBef>
                <a:spcPct val="20000"/>
              </a:spcBef>
              <a:buClr>
                <a:schemeClr val="tx2"/>
              </a:buClr>
              <a:buFont typeface="Arial"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Clr>
                <a:schemeClr val="tx2"/>
              </a:buClr>
              <a:buFont typeface="Arial" pitchFamily="34" charset="0"/>
              <a:buChar char="•"/>
              <a:defRPr sz="18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a:lstStyle>
          <a:p>
            <a:pPr>
              <a:spcBef>
                <a:spcPts val="600"/>
              </a:spcBef>
              <a:spcAft>
                <a:spcPts val="1800"/>
              </a:spcAft>
            </a:pPr>
            <a:r>
              <a:rPr lang="en-US" dirty="0" smtClean="0">
                <a:solidFill>
                  <a:schemeClr val="bg1"/>
                </a:solidFill>
              </a:rPr>
              <a:t>Custodian</a:t>
            </a:r>
          </a:p>
        </p:txBody>
      </p:sp>
      <p:sp>
        <p:nvSpPr>
          <p:cNvPr id="8" name="Content Placeholder 2"/>
          <p:cNvSpPr txBox="1">
            <a:spLocks/>
          </p:cNvSpPr>
          <p:nvPr/>
        </p:nvSpPr>
        <p:spPr>
          <a:xfrm>
            <a:off x="7493956" y="2888773"/>
            <a:ext cx="1214320" cy="470405"/>
          </a:xfrm>
          <a:prstGeom prst="rect">
            <a:avLst/>
          </a:prstGeom>
        </p:spPr>
        <p:txBody>
          <a:bodyPr vert="horz" lIns="91440" tIns="45720" rIns="91440" bIns="45720" rtlCol="0">
            <a:normAutofit/>
          </a:bodyPr>
          <a:lstStyle>
            <a:lvl1pPr marL="0" indent="0" algn="l" defTabSz="914400" rtl="0" eaLnBrk="1" latinLnBrk="0" hangingPunct="1">
              <a:spcBef>
                <a:spcPct val="20000"/>
              </a:spcBef>
              <a:spcAft>
                <a:spcPts val="600"/>
              </a:spcAft>
              <a:buFont typeface="Arial" pitchFamily="34" charset="0"/>
              <a:buNone/>
              <a:defRPr sz="2000" b="1" kern="1200">
                <a:solidFill>
                  <a:schemeClr val="tx1"/>
                </a:solidFill>
                <a:latin typeface="+mn-lt"/>
                <a:ea typeface="+mn-ea"/>
                <a:cs typeface="+mn-cs"/>
              </a:defRPr>
            </a:lvl1pPr>
            <a:lvl2pPr marL="457200" indent="-182880" algn="l" defTabSz="914400" rtl="0" eaLnBrk="1" latinLnBrk="0" hangingPunct="1">
              <a:spcBef>
                <a:spcPct val="20000"/>
              </a:spcBef>
              <a:buClr>
                <a:schemeClr val="tx2"/>
              </a:buClr>
              <a:buFont typeface="Arial"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Clr>
                <a:schemeClr val="tx2"/>
              </a:buClr>
              <a:buFont typeface="Arial" pitchFamily="34" charset="0"/>
              <a:buChar char="•"/>
              <a:defRPr sz="18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a:lstStyle>
          <a:p>
            <a:pPr>
              <a:spcBef>
                <a:spcPts val="600"/>
              </a:spcBef>
              <a:spcAft>
                <a:spcPts val="1800"/>
              </a:spcAft>
            </a:pPr>
            <a:r>
              <a:rPr lang="en-US" dirty="0" smtClean="0">
                <a:solidFill>
                  <a:schemeClr val="bg1"/>
                </a:solidFill>
              </a:rPr>
              <a:t>Coach</a:t>
            </a:r>
          </a:p>
        </p:txBody>
      </p:sp>
      <p:sp>
        <p:nvSpPr>
          <p:cNvPr id="9" name="Content Placeholder 2"/>
          <p:cNvSpPr txBox="1">
            <a:spLocks/>
          </p:cNvSpPr>
          <p:nvPr/>
        </p:nvSpPr>
        <p:spPr>
          <a:xfrm>
            <a:off x="625460" y="6085325"/>
            <a:ext cx="1290215" cy="531265"/>
          </a:xfrm>
          <a:prstGeom prst="rect">
            <a:avLst/>
          </a:prstGeom>
        </p:spPr>
        <p:txBody>
          <a:bodyPr vert="horz" lIns="91440" tIns="45720" rIns="91440" bIns="45720" rtlCol="0">
            <a:normAutofit/>
          </a:bodyPr>
          <a:lstStyle>
            <a:lvl1pPr marL="0" indent="0" algn="l" defTabSz="914400" rtl="0" eaLnBrk="1" latinLnBrk="0" hangingPunct="1">
              <a:spcBef>
                <a:spcPct val="20000"/>
              </a:spcBef>
              <a:spcAft>
                <a:spcPts val="600"/>
              </a:spcAft>
              <a:buFont typeface="Arial" pitchFamily="34" charset="0"/>
              <a:buNone/>
              <a:defRPr sz="2000" b="1" kern="1200">
                <a:solidFill>
                  <a:schemeClr val="tx1"/>
                </a:solidFill>
                <a:latin typeface="+mn-lt"/>
                <a:ea typeface="+mn-ea"/>
                <a:cs typeface="+mn-cs"/>
              </a:defRPr>
            </a:lvl1pPr>
            <a:lvl2pPr marL="457200" indent="-182880" algn="l" defTabSz="914400" rtl="0" eaLnBrk="1" latinLnBrk="0" hangingPunct="1">
              <a:spcBef>
                <a:spcPct val="20000"/>
              </a:spcBef>
              <a:buClr>
                <a:schemeClr val="tx2"/>
              </a:buClr>
              <a:buFont typeface="Arial"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Clr>
                <a:schemeClr val="tx2"/>
              </a:buClr>
              <a:buFont typeface="Arial" pitchFamily="34" charset="0"/>
              <a:buChar char="•"/>
              <a:defRPr sz="18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a:lstStyle>
          <a:p>
            <a:pPr>
              <a:spcBef>
                <a:spcPts val="600"/>
              </a:spcBef>
              <a:spcAft>
                <a:spcPts val="1800"/>
              </a:spcAft>
            </a:pPr>
            <a:r>
              <a:rPr lang="en-US" dirty="0" smtClean="0">
                <a:solidFill>
                  <a:schemeClr val="bg1"/>
                </a:solidFill>
              </a:rPr>
              <a:t>Mentor</a:t>
            </a:r>
          </a:p>
        </p:txBody>
      </p:sp>
      <p:sp>
        <p:nvSpPr>
          <p:cNvPr id="10" name="Content Placeholder 2"/>
          <p:cNvSpPr txBox="1">
            <a:spLocks/>
          </p:cNvSpPr>
          <p:nvPr/>
        </p:nvSpPr>
        <p:spPr>
          <a:xfrm>
            <a:off x="2598730" y="6117414"/>
            <a:ext cx="2049165" cy="578653"/>
          </a:xfrm>
          <a:prstGeom prst="rect">
            <a:avLst/>
          </a:prstGeom>
        </p:spPr>
        <p:txBody>
          <a:bodyPr vert="horz" lIns="91440" tIns="45720" rIns="91440" bIns="45720" rtlCol="0">
            <a:normAutofit/>
          </a:bodyPr>
          <a:lstStyle>
            <a:lvl1pPr marL="0" indent="0" algn="l" defTabSz="914400" rtl="0" eaLnBrk="1" latinLnBrk="0" hangingPunct="1">
              <a:spcBef>
                <a:spcPct val="20000"/>
              </a:spcBef>
              <a:spcAft>
                <a:spcPts val="600"/>
              </a:spcAft>
              <a:buFont typeface="Arial" pitchFamily="34" charset="0"/>
              <a:buNone/>
              <a:defRPr sz="2000" b="1" kern="1200">
                <a:solidFill>
                  <a:schemeClr val="tx1"/>
                </a:solidFill>
                <a:latin typeface="+mn-lt"/>
                <a:ea typeface="+mn-ea"/>
                <a:cs typeface="+mn-cs"/>
              </a:defRPr>
            </a:lvl1pPr>
            <a:lvl2pPr marL="457200" indent="-182880" algn="l" defTabSz="914400" rtl="0" eaLnBrk="1" latinLnBrk="0" hangingPunct="1">
              <a:spcBef>
                <a:spcPct val="20000"/>
              </a:spcBef>
              <a:buClr>
                <a:schemeClr val="tx2"/>
              </a:buClr>
              <a:buFont typeface="Arial"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Clr>
                <a:schemeClr val="tx2"/>
              </a:buClr>
              <a:buFont typeface="Arial" pitchFamily="34" charset="0"/>
              <a:buChar char="•"/>
              <a:defRPr sz="18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a:lstStyle>
          <a:p>
            <a:pPr>
              <a:spcBef>
                <a:spcPts val="600"/>
              </a:spcBef>
              <a:spcAft>
                <a:spcPts val="1800"/>
              </a:spcAft>
            </a:pPr>
            <a:r>
              <a:rPr lang="en-US" dirty="0" smtClean="0">
                <a:solidFill>
                  <a:schemeClr val="bg1"/>
                </a:solidFill>
              </a:rPr>
              <a:t>Ambassador</a:t>
            </a:r>
          </a:p>
        </p:txBody>
      </p:sp>
      <p:sp>
        <p:nvSpPr>
          <p:cNvPr id="11" name="Content Placeholder 2"/>
          <p:cNvSpPr txBox="1">
            <a:spLocks/>
          </p:cNvSpPr>
          <p:nvPr/>
        </p:nvSpPr>
        <p:spPr>
          <a:xfrm>
            <a:off x="6924745" y="6169147"/>
            <a:ext cx="2580430" cy="523338"/>
          </a:xfrm>
          <a:prstGeom prst="rect">
            <a:avLst/>
          </a:prstGeom>
        </p:spPr>
        <p:txBody>
          <a:bodyPr vert="horz" lIns="91440" tIns="45720" rIns="91440" bIns="45720" rtlCol="0">
            <a:normAutofit/>
          </a:bodyPr>
          <a:lstStyle>
            <a:lvl1pPr marL="0" indent="0" algn="l" defTabSz="914400" rtl="0" eaLnBrk="1" latinLnBrk="0" hangingPunct="1">
              <a:spcBef>
                <a:spcPct val="20000"/>
              </a:spcBef>
              <a:spcAft>
                <a:spcPts val="600"/>
              </a:spcAft>
              <a:buFont typeface="Arial" pitchFamily="34" charset="0"/>
              <a:buNone/>
              <a:defRPr sz="2000" b="1" kern="1200">
                <a:solidFill>
                  <a:schemeClr val="tx1"/>
                </a:solidFill>
                <a:latin typeface="+mn-lt"/>
                <a:ea typeface="+mn-ea"/>
                <a:cs typeface="+mn-cs"/>
              </a:defRPr>
            </a:lvl1pPr>
            <a:lvl2pPr marL="457200" indent="-182880" algn="l" defTabSz="914400" rtl="0" eaLnBrk="1" latinLnBrk="0" hangingPunct="1">
              <a:spcBef>
                <a:spcPct val="20000"/>
              </a:spcBef>
              <a:buClr>
                <a:schemeClr val="tx2"/>
              </a:buClr>
              <a:buFont typeface="Arial"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Clr>
                <a:schemeClr val="tx2"/>
              </a:buClr>
              <a:buFont typeface="Arial" pitchFamily="34" charset="0"/>
              <a:buChar char="•"/>
              <a:defRPr sz="18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a:lstStyle>
          <a:p>
            <a:pPr>
              <a:spcBef>
                <a:spcPts val="600"/>
              </a:spcBef>
              <a:spcAft>
                <a:spcPts val="1800"/>
              </a:spcAft>
            </a:pPr>
            <a:r>
              <a:rPr lang="en-US" i="1" dirty="0" smtClean="0">
                <a:solidFill>
                  <a:schemeClr val="bg1"/>
                </a:solidFill>
              </a:rPr>
              <a:t>What about you?</a:t>
            </a:r>
            <a:endParaRPr lang="en-US" i="1" dirty="0">
              <a:solidFill>
                <a:schemeClr val="bg1"/>
              </a:solidFill>
            </a:endParaRPr>
          </a:p>
        </p:txBody>
      </p:sp>
    </p:spTree>
    <p:extLst>
      <p:ext uri="{BB962C8B-B14F-4D97-AF65-F5344CB8AC3E}">
        <p14:creationId xmlns:p14="http://schemas.microsoft.com/office/powerpoint/2010/main" val="1635130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fade">
                                      <p:cBhvr>
                                        <p:cTn id="12" dur="5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xEl>
                                              <p:pRg st="0" end="0"/>
                                            </p:txEl>
                                          </p:spTgt>
                                        </p:tgtEl>
                                        <p:attrNameLst>
                                          <p:attrName>style.visibility</p:attrName>
                                        </p:attrNameLst>
                                      </p:cBhvr>
                                      <p:to>
                                        <p:strVal val="visible"/>
                                      </p:to>
                                    </p:set>
                                    <p:animEffect transition="in" filter="fade">
                                      <p:cBhvr>
                                        <p:cTn id="17" dur="500"/>
                                        <p:tgtEl>
                                          <p:spTgt spid="7">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xEl>
                                              <p:pRg st="0" end="0"/>
                                            </p:txEl>
                                          </p:spTgt>
                                        </p:tgtEl>
                                        <p:attrNameLst>
                                          <p:attrName>style.visibility</p:attrName>
                                        </p:attrNameLst>
                                      </p:cBhvr>
                                      <p:to>
                                        <p:strVal val="visible"/>
                                      </p:to>
                                    </p:set>
                                    <p:animEffect transition="in" filter="fade">
                                      <p:cBhvr>
                                        <p:cTn id="22" dur="500"/>
                                        <p:tgtEl>
                                          <p:spTgt spid="8">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9">
                                            <p:txEl>
                                              <p:pRg st="0" end="0"/>
                                            </p:txEl>
                                          </p:spTgt>
                                        </p:tgtEl>
                                        <p:attrNameLst>
                                          <p:attrName>style.visibility</p:attrName>
                                        </p:attrNameLst>
                                      </p:cBhvr>
                                      <p:to>
                                        <p:strVal val="visible"/>
                                      </p:to>
                                    </p:set>
                                    <p:animEffect transition="in" filter="fade">
                                      <p:cBhvr>
                                        <p:cTn id="27" dur="500"/>
                                        <p:tgtEl>
                                          <p:spTgt spid="9">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0">
                                            <p:txEl>
                                              <p:pRg st="0" end="0"/>
                                            </p:txEl>
                                          </p:spTgt>
                                        </p:tgtEl>
                                        <p:attrNameLst>
                                          <p:attrName>style.visibility</p:attrName>
                                        </p:attrNameLst>
                                      </p:cBhvr>
                                      <p:to>
                                        <p:strVal val="visible"/>
                                      </p:to>
                                    </p:set>
                                    <p:animEffect transition="in" filter="fade">
                                      <p:cBhvr>
                                        <p:cTn id="32" dur="500"/>
                                        <p:tgtEl>
                                          <p:spTgt spid="10">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1">
                                            <p:txEl>
                                              <p:pRg st="0" end="0"/>
                                            </p:txEl>
                                          </p:spTgt>
                                        </p:tgtEl>
                                        <p:attrNameLst>
                                          <p:attrName>style.visibility</p:attrName>
                                        </p:attrNameLst>
                                      </p:cBhvr>
                                      <p:to>
                                        <p:strVal val="visible"/>
                                      </p:to>
                                    </p:set>
                                    <p:animEffect transition="in" filter="fade">
                                      <p:cBhvr>
                                        <p:cTn id="37"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build="p"/>
      <p:bldP spid="7" grpId="0" build="p"/>
      <p:bldP spid="8" grpId="0" build="p"/>
      <p:bldP spid="9" grpId="0" build="p"/>
      <p:bldP spid="10" grpId="0" build="p"/>
      <p:bldP spid="11"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68953" y="0"/>
            <a:ext cx="11046443" cy="6858000"/>
          </a:xfrm>
          <a:prstGeom prst="rect">
            <a:avLst/>
          </a:prstGeom>
          <a:scene3d>
            <a:camera prst="orthographicFront">
              <a:rot lat="0" lon="10800000" rev="0"/>
            </a:camera>
            <a:lightRig rig="threePt" dir="t"/>
          </a:scene3d>
        </p:spPr>
      </p:pic>
      <p:sp>
        <p:nvSpPr>
          <p:cNvPr id="3" name="Content Placeholder 2"/>
          <p:cNvSpPr>
            <a:spLocks noGrp="1"/>
          </p:cNvSpPr>
          <p:nvPr>
            <p:ph idx="1"/>
          </p:nvPr>
        </p:nvSpPr>
        <p:spPr>
          <a:xfrm>
            <a:off x="473670" y="1000360"/>
            <a:ext cx="6223390" cy="3111695"/>
          </a:xfrm>
        </p:spPr>
        <p:txBody>
          <a:bodyPr/>
          <a:lstStyle/>
          <a:p>
            <a:pPr>
              <a:spcBef>
                <a:spcPts val="600"/>
              </a:spcBef>
              <a:spcAft>
                <a:spcPts val="1800"/>
              </a:spcAft>
            </a:pPr>
            <a:r>
              <a:rPr lang="en-US" dirty="0" smtClean="0">
                <a:solidFill>
                  <a:schemeClr val="bg1"/>
                </a:solidFill>
              </a:rPr>
              <a:t>Architecture &amp; design</a:t>
            </a:r>
          </a:p>
          <a:p>
            <a:pPr>
              <a:spcBef>
                <a:spcPts val="600"/>
              </a:spcBef>
              <a:spcAft>
                <a:spcPts val="1800"/>
              </a:spcAft>
            </a:pPr>
            <a:r>
              <a:rPr lang="en-US" dirty="0" smtClean="0">
                <a:solidFill>
                  <a:schemeClr val="bg1"/>
                </a:solidFill>
              </a:rPr>
              <a:t>Process</a:t>
            </a:r>
          </a:p>
          <a:p>
            <a:pPr>
              <a:spcBef>
                <a:spcPts val="600"/>
              </a:spcBef>
              <a:spcAft>
                <a:spcPts val="1800"/>
              </a:spcAft>
            </a:pPr>
            <a:r>
              <a:rPr lang="en-US" dirty="0" smtClean="0">
                <a:solidFill>
                  <a:schemeClr val="bg1"/>
                </a:solidFill>
              </a:rPr>
              <a:t>Cognitive &amp; social psychology</a:t>
            </a:r>
          </a:p>
          <a:p>
            <a:pPr>
              <a:spcBef>
                <a:spcPts val="600"/>
              </a:spcBef>
              <a:spcAft>
                <a:spcPts val="1800"/>
              </a:spcAft>
            </a:pPr>
            <a:endParaRPr lang="en-US" dirty="0" smtClean="0">
              <a:solidFill>
                <a:schemeClr val="bg1"/>
              </a:solidFill>
            </a:endParaRPr>
          </a:p>
          <a:p>
            <a:pPr marL="0" indent="0" algn="ctr">
              <a:spcBef>
                <a:spcPts val="600"/>
              </a:spcBef>
              <a:spcAft>
                <a:spcPts val="1800"/>
              </a:spcAft>
              <a:buNone/>
            </a:pPr>
            <a:r>
              <a:rPr lang="en-US" i="1" dirty="0" smtClean="0">
                <a:solidFill>
                  <a:schemeClr val="bg1"/>
                </a:solidFill>
              </a:rPr>
              <a:t>What about you?</a:t>
            </a:r>
            <a:endParaRPr lang="en-US" i="1" dirty="0">
              <a:solidFill>
                <a:schemeClr val="bg1"/>
              </a:solidFill>
            </a:endParaRPr>
          </a:p>
        </p:txBody>
      </p:sp>
    </p:spTree>
    <p:extLst>
      <p:ext uri="{BB962C8B-B14F-4D97-AF65-F5344CB8AC3E}">
        <p14:creationId xmlns:p14="http://schemas.microsoft.com/office/powerpoint/2010/main" val="1818932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210" y="-22960"/>
            <a:ext cx="10334838" cy="6880960"/>
          </a:xfrm>
          <a:prstGeom prst="rect">
            <a:avLst/>
          </a:prstGeom>
          <a:scene3d>
            <a:camera prst="orthographicFront">
              <a:rot lat="0" lon="10800000" rev="0"/>
            </a:camera>
            <a:lightRig rig="threePt" dir="t"/>
          </a:scene3d>
        </p:spPr>
      </p:pic>
      <p:sp>
        <p:nvSpPr>
          <p:cNvPr id="3" name="Content Placeholder 2"/>
          <p:cNvSpPr>
            <a:spLocks noGrp="1"/>
          </p:cNvSpPr>
          <p:nvPr>
            <p:ph idx="1"/>
          </p:nvPr>
        </p:nvSpPr>
        <p:spPr>
          <a:xfrm>
            <a:off x="1004935" y="1076255"/>
            <a:ext cx="7620000" cy="3718855"/>
          </a:xfrm>
        </p:spPr>
        <p:txBody>
          <a:bodyPr>
            <a:normAutofit lnSpcReduction="10000"/>
          </a:bodyPr>
          <a:lstStyle/>
          <a:p>
            <a:pPr>
              <a:spcBef>
                <a:spcPts val="600"/>
              </a:spcBef>
              <a:spcAft>
                <a:spcPts val="1800"/>
              </a:spcAft>
            </a:pPr>
            <a:r>
              <a:rPr lang="en-US" dirty="0" smtClean="0">
                <a:solidFill>
                  <a:schemeClr val="bg1"/>
                </a:solidFill>
              </a:rPr>
              <a:t>Could != should</a:t>
            </a:r>
          </a:p>
          <a:p>
            <a:pPr>
              <a:spcBef>
                <a:spcPts val="600"/>
              </a:spcBef>
              <a:spcAft>
                <a:spcPts val="1800"/>
              </a:spcAft>
            </a:pPr>
            <a:r>
              <a:rPr lang="en-US" dirty="0" smtClean="0">
                <a:solidFill>
                  <a:schemeClr val="bg1"/>
                </a:solidFill>
              </a:rPr>
              <a:t>Ratio of others to self</a:t>
            </a:r>
          </a:p>
          <a:p>
            <a:pPr>
              <a:spcBef>
                <a:spcPts val="600"/>
              </a:spcBef>
              <a:spcAft>
                <a:spcPts val="1800"/>
              </a:spcAft>
            </a:pPr>
            <a:r>
              <a:rPr lang="en-US" dirty="0" smtClean="0">
                <a:solidFill>
                  <a:schemeClr val="bg1"/>
                </a:solidFill>
              </a:rPr>
              <a:t>If everyone you encounter</a:t>
            </a:r>
            <a:br>
              <a:rPr lang="en-US" dirty="0" smtClean="0">
                <a:solidFill>
                  <a:schemeClr val="bg1"/>
                </a:solidFill>
              </a:rPr>
            </a:br>
            <a:r>
              <a:rPr lang="en-US" dirty="0" smtClean="0">
                <a:solidFill>
                  <a:schemeClr val="bg1"/>
                </a:solidFill>
              </a:rPr>
              <a:t>is an asshole…</a:t>
            </a:r>
          </a:p>
          <a:p>
            <a:pPr>
              <a:spcBef>
                <a:spcPts val="600"/>
              </a:spcBef>
              <a:spcAft>
                <a:spcPts val="1800"/>
              </a:spcAft>
            </a:pPr>
            <a:r>
              <a:rPr lang="en-US" dirty="0" smtClean="0">
                <a:solidFill>
                  <a:schemeClr val="bg1"/>
                </a:solidFill>
              </a:rPr>
              <a:t>Be a multiplier</a:t>
            </a:r>
          </a:p>
          <a:p>
            <a:pPr>
              <a:spcBef>
                <a:spcPts val="600"/>
              </a:spcBef>
              <a:spcAft>
                <a:spcPts val="1800"/>
              </a:spcAft>
            </a:pPr>
            <a:endParaRPr lang="en-US" dirty="0" smtClean="0">
              <a:solidFill>
                <a:schemeClr val="bg1"/>
              </a:solidFill>
            </a:endParaRPr>
          </a:p>
          <a:p>
            <a:pPr marL="0" indent="0">
              <a:spcBef>
                <a:spcPts val="600"/>
              </a:spcBef>
              <a:spcAft>
                <a:spcPts val="1800"/>
              </a:spcAft>
              <a:buNone/>
            </a:pPr>
            <a:r>
              <a:rPr lang="en-US" i="1" dirty="0" smtClean="0">
                <a:solidFill>
                  <a:schemeClr val="bg1"/>
                </a:solidFill>
              </a:rPr>
              <a:t>	What about you?</a:t>
            </a:r>
            <a:endParaRPr lang="en-US" i="1" dirty="0">
              <a:solidFill>
                <a:schemeClr val="bg1"/>
              </a:solidFill>
            </a:endParaRPr>
          </a:p>
        </p:txBody>
      </p:sp>
    </p:spTree>
    <p:extLst>
      <p:ext uri="{BB962C8B-B14F-4D97-AF65-F5344CB8AC3E}">
        <p14:creationId xmlns:p14="http://schemas.microsoft.com/office/powerpoint/2010/main" val="2763699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7671" y="0"/>
            <a:ext cx="11154547" cy="7017762"/>
          </a:xfrm>
          <a:prstGeom prst="rect">
            <a:avLst/>
          </a:prstGeom>
        </p:spPr>
      </p:pic>
      <p:sp>
        <p:nvSpPr>
          <p:cNvPr id="4" name="Title 3"/>
          <p:cNvSpPr>
            <a:spLocks noGrp="1"/>
          </p:cNvSpPr>
          <p:nvPr>
            <p:ph type="ctrTitle"/>
          </p:nvPr>
        </p:nvSpPr>
        <p:spPr>
          <a:xfrm>
            <a:off x="0" y="317305"/>
            <a:ext cx="4553700" cy="1470025"/>
          </a:xfrm>
        </p:spPr>
        <p:txBody>
          <a:bodyPr/>
          <a:lstStyle/>
          <a:p>
            <a:pPr algn="r"/>
            <a:r>
              <a:rPr lang="en-US" b="1" dirty="0" smtClean="0">
                <a:solidFill>
                  <a:schemeClr val="bg1"/>
                </a:solidFill>
              </a:rPr>
              <a:t>Goals</a:t>
            </a:r>
            <a:endParaRPr lang="en-US" b="1" dirty="0">
              <a:solidFill>
                <a:schemeClr val="bg1"/>
              </a:solidFill>
            </a:endParaRPr>
          </a:p>
        </p:txBody>
      </p:sp>
      <p:sp>
        <p:nvSpPr>
          <p:cNvPr id="8" name="Content Placeholder 2"/>
          <p:cNvSpPr txBox="1">
            <a:spLocks/>
          </p:cNvSpPr>
          <p:nvPr/>
        </p:nvSpPr>
        <p:spPr>
          <a:xfrm>
            <a:off x="6317585" y="3559986"/>
            <a:ext cx="4250120" cy="1897375"/>
          </a:xfrm>
          <a:prstGeom prst="rect">
            <a:avLst/>
          </a:prstGeom>
        </p:spPr>
        <p:txBody>
          <a:bodyPr vert="horz" lIns="91440" tIns="45720" rIns="91440" bIns="45720" rtlCol="0">
            <a:normAutofit/>
          </a:bodyPr>
          <a:lstStyle>
            <a:lvl1pPr marL="0" indent="0" algn="l" defTabSz="914400" rtl="0" eaLnBrk="1" latinLnBrk="0" hangingPunct="1">
              <a:spcBef>
                <a:spcPct val="20000"/>
              </a:spcBef>
              <a:spcAft>
                <a:spcPts val="600"/>
              </a:spcAft>
              <a:buFont typeface="Arial" pitchFamily="34" charset="0"/>
              <a:buNone/>
              <a:defRPr sz="2000" b="0" kern="1200" cap="all" spc="120" baseline="0">
                <a:solidFill>
                  <a:schemeClr val="tx2"/>
                </a:solidFill>
                <a:latin typeface="+mj-lt"/>
                <a:ea typeface="+mn-ea"/>
                <a:cs typeface="+mn-cs"/>
              </a:defRPr>
            </a:lvl1pPr>
            <a:lvl2pPr marL="457200" indent="0" algn="ctr" defTabSz="914400" rtl="0" eaLnBrk="1" latinLnBrk="0" hangingPunct="1">
              <a:spcBef>
                <a:spcPct val="20000"/>
              </a:spcBef>
              <a:buClr>
                <a:schemeClr val="tx2"/>
              </a:buClr>
              <a:buFont typeface="Arial" pitchFamily="34" charset="0"/>
              <a:buNone/>
              <a:defRPr sz="2000" kern="1200">
                <a:solidFill>
                  <a:schemeClr val="tx1">
                    <a:tint val="75000"/>
                  </a:schemeClr>
                </a:solidFill>
                <a:latin typeface="+mn-lt"/>
                <a:ea typeface="+mn-ea"/>
                <a:cs typeface="+mn-cs"/>
              </a:defRPr>
            </a:lvl2pPr>
            <a:lvl3pPr marL="914400" indent="0" algn="ctr" defTabSz="914400" rtl="0" eaLnBrk="1" latinLnBrk="0" hangingPunct="1">
              <a:spcBef>
                <a:spcPct val="20000"/>
              </a:spcBef>
              <a:buClr>
                <a:schemeClr val="tx2"/>
              </a:buClr>
              <a:buFont typeface="Arial" pitchFamily="34" charset="0"/>
              <a:buNone/>
              <a:defRPr sz="1800" kern="1200">
                <a:solidFill>
                  <a:schemeClr val="tx1">
                    <a:tint val="75000"/>
                  </a:schemeClr>
                </a:solidFill>
                <a:latin typeface="+mn-lt"/>
                <a:ea typeface="+mn-ea"/>
                <a:cs typeface="+mn-cs"/>
              </a:defRPr>
            </a:lvl3pPr>
            <a:lvl4pPr marL="1371600" indent="0" algn="ctr" defTabSz="914400" rtl="0" eaLnBrk="1" latinLnBrk="0" hangingPunct="1">
              <a:spcBef>
                <a:spcPct val="20000"/>
              </a:spcBef>
              <a:buClr>
                <a:schemeClr val="tx2"/>
              </a:buClr>
              <a:buFont typeface="Arial" pitchFamily="34" charset="0"/>
              <a:buNone/>
              <a:defRPr sz="1800" kern="1200">
                <a:solidFill>
                  <a:schemeClr val="tx1">
                    <a:tint val="75000"/>
                  </a:schemeClr>
                </a:solidFill>
                <a:latin typeface="+mn-lt"/>
                <a:ea typeface="+mn-ea"/>
                <a:cs typeface="+mn-cs"/>
              </a:defRPr>
            </a:lvl4pPr>
            <a:lvl5pPr marL="1828800" indent="0" algn="ctr" defTabSz="914400" rtl="0" eaLnBrk="1" latinLnBrk="0" hangingPunct="1">
              <a:spcBef>
                <a:spcPct val="20000"/>
              </a:spcBef>
              <a:buClr>
                <a:schemeClr val="tx2"/>
              </a:buClr>
              <a:buFont typeface="Arial" pitchFamily="34" charset="0"/>
              <a:buNone/>
              <a:defRPr sz="1800" kern="1200" baseline="0">
                <a:solidFill>
                  <a:schemeClr val="tx1">
                    <a:tint val="75000"/>
                  </a:schemeClr>
                </a:solidFill>
                <a:latin typeface="+mn-lt"/>
                <a:ea typeface="+mn-ea"/>
                <a:cs typeface="+mn-cs"/>
              </a:defRPr>
            </a:lvl5pPr>
            <a:lvl6pPr marL="2286000" indent="0" algn="ctr" defTabSz="914400" rtl="0" eaLnBrk="1" latinLnBrk="0" hangingPunct="1">
              <a:spcBef>
                <a:spcPct val="20000"/>
              </a:spcBef>
              <a:buClr>
                <a:schemeClr val="tx2"/>
              </a:buClr>
              <a:buFont typeface="Arial" pitchFamily="34" charset="0"/>
              <a:buNone/>
              <a:defRPr sz="1600" kern="1200">
                <a:solidFill>
                  <a:schemeClr val="tx1">
                    <a:tint val="75000"/>
                  </a:schemeClr>
                </a:solidFill>
                <a:latin typeface="+mn-lt"/>
                <a:ea typeface="+mn-ea"/>
                <a:cs typeface="+mn-cs"/>
              </a:defRPr>
            </a:lvl6pPr>
            <a:lvl7pPr marL="2743200" indent="0" algn="ctr" defTabSz="914400" rtl="0" eaLnBrk="1" latinLnBrk="0" hangingPunct="1">
              <a:spcBef>
                <a:spcPct val="20000"/>
              </a:spcBef>
              <a:buClr>
                <a:schemeClr val="tx2"/>
              </a:buClr>
              <a:buFont typeface="Arial" pitchFamily="34" charset="0"/>
              <a:buNone/>
              <a:defRPr sz="1600" kern="1200">
                <a:solidFill>
                  <a:schemeClr val="tx1">
                    <a:tint val="75000"/>
                  </a:schemeClr>
                </a:solidFill>
                <a:latin typeface="+mn-lt"/>
                <a:ea typeface="+mn-ea"/>
                <a:cs typeface="+mn-cs"/>
              </a:defRPr>
            </a:lvl7pPr>
            <a:lvl8pPr marL="3200400" indent="0" algn="ctr" defTabSz="914400" rtl="0" eaLnBrk="1" latinLnBrk="0" hangingPunct="1">
              <a:spcBef>
                <a:spcPct val="20000"/>
              </a:spcBef>
              <a:buClr>
                <a:schemeClr val="tx2"/>
              </a:buClr>
              <a:buFont typeface="Arial" pitchFamily="34" charset="0"/>
              <a:buNone/>
              <a:defRPr sz="1600" kern="1200">
                <a:solidFill>
                  <a:schemeClr val="tx1">
                    <a:tint val="75000"/>
                  </a:schemeClr>
                </a:solidFill>
                <a:latin typeface="+mn-lt"/>
                <a:ea typeface="+mn-ea"/>
                <a:cs typeface="+mn-cs"/>
              </a:defRPr>
            </a:lvl8pPr>
            <a:lvl9pPr marL="3657600" indent="0" algn="ctr" defTabSz="914400" rtl="0" eaLnBrk="1" latinLnBrk="0" hangingPunct="1">
              <a:spcBef>
                <a:spcPct val="20000"/>
              </a:spcBef>
              <a:buClr>
                <a:schemeClr val="tx2"/>
              </a:buClr>
              <a:buFont typeface="Arial" pitchFamily="34" charset="0"/>
              <a:buNone/>
              <a:defRPr sz="1600" kern="1200">
                <a:solidFill>
                  <a:schemeClr val="tx1">
                    <a:tint val="75000"/>
                  </a:schemeClr>
                </a:solidFill>
                <a:latin typeface="+mn-lt"/>
                <a:ea typeface="+mn-ea"/>
                <a:cs typeface="+mn-cs"/>
              </a:defRPr>
            </a:lvl9pPr>
          </a:lstStyle>
          <a:p>
            <a:pPr>
              <a:spcBef>
                <a:spcPts val="600"/>
              </a:spcBef>
              <a:spcAft>
                <a:spcPts val="1800"/>
              </a:spcAft>
            </a:pPr>
            <a:r>
              <a:rPr lang="en-US" b="1" cap="none" dirty="0" smtClean="0">
                <a:solidFill>
                  <a:schemeClr val="bg1"/>
                </a:solidFill>
                <a:latin typeface="+mn-lt"/>
              </a:rPr>
              <a:t>General</a:t>
            </a:r>
          </a:p>
          <a:p>
            <a:pPr>
              <a:spcBef>
                <a:spcPts val="600"/>
              </a:spcBef>
              <a:spcAft>
                <a:spcPts val="1800"/>
              </a:spcAft>
            </a:pPr>
            <a:r>
              <a:rPr lang="en-US" b="1" cap="none" dirty="0" smtClean="0">
                <a:solidFill>
                  <a:schemeClr val="bg1"/>
                </a:solidFill>
                <a:latin typeface="+mn-lt"/>
              </a:rPr>
              <a:t>Time-oriented</a:t>
            </a:r>
            <a:endParaRPr lang="en-US" b="1" cap="none" dirty="0">
              <a:solidFill>
                <a:schemeClr val="bg1"/>
              </a:solidFill>
              <a:latin typeface="+mn-lt"/>
            </a:endParaRPr>
          </a:p>
        </p:txBody>
      </p:sp>
    </p:spTree>
    <p:extLst>
      <p:ext uri="{BB962C8B-B14F-4D97-AF65-F5344CB8AC3E}">
        <p14:creationId xmlns:p14="http://schemas.microsoft.com/office/powerpoint/2010/main" val="2837975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fade">
                                      <p:cBhvr>
                                        <p:cTn id="12" dur="5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Essential">
  <a:themeElements>
    <a:clrScheme name="Essential">
      <a:dk1>
        <a:srgbClr val="000000"/>
      </a:dk1>
      <a:lt1>
        <a:srgbClr val="FFFFFF"/>
      </a:lt1>
      <a:dk2>
        <a:srgbClr val="D1282E"/>
      </a:dk2>
      <a:lt2>
        <a:srgbClr val="C8C8B1"/>
      </a:lt2>
      <a:accent1>
        <a:srgbClr val="7A7A7A"/>
      </a:accent1>
      <a:accent2>
        <a:srgbClr val="F5C201"/>
      </a:accent2>
      <a:accent3>
        <a:srgbClr val="526DB0"/>
      </a:accent3>
      <a:accent4>
        <a:srgbClr val="989AAC"/>
      </a:accent4>
      <a:accent5>
        <a:srgbClr val="DC5924"/>
      </a:accent5>
      <a:accent6>
        <a:srgbClr val="B4B392"/>
      </a:accent6>
      <a:hlink>
        <a:srgbClr val="CC9900"/>
      </a:hlink>
      <a:folHlink>
        <a:srgbClr val="969696"/>
      </a:folHlink>
    </a:clrScheme>
    <a:fontScheme name="Essential">
      <a:majorFont>
        <a:latin typeface="Arial Black"/>
        <a:ea typeface=""/>
        <a:cs typeface=""/>
        <a:font script="Jpan" typeface="ＭＳ Ｐゴシック"/>
        <a:font script="Hang" typeface="HY견고딕"/>
        <a:font script="Hans" typeface="微软雅黑"/>
        <a:font script="Hant" typeface="微軟正黑體"/>
        <a:font script="Arab" typeface="Tahoma"/>
        <a:font script="Hebr" typeface="Tahoma"/>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sential">
      <a:fillStyleLst>
        <a:solidFill>
          <a:schemeClr val="phClr"/>
        </a:solidFill>
        <a:gradFill rotWithShape="1">
          <a:gsLst>
            <a:gs pos="0">
              <a:schemeClr val="phClr">
                <a:tint val="60000"/>
                <a:satMod val="250000"/>
              </a:schemeClr>
            </a:gs>
            <a:gs pos="35000">
              <a:schemeClr val="phClr">
                <a:tint val="47000"/>
                <a:satMod val="275000"/>
              </a:schemeClr>
            </a:gs>
            <a:gs pos="100000">
              <a:schemeClr val="phClr">
                <a:tint val="25000"/>
                <a:satMod val="300000"/>
              </a:schemeClr>
            </a:gs>
          </a:gsLst>
          <a:lin ang="16200000" scaled="1"/>
        </a:gradFill>
        <a:solidFill>
          <a:schemeClr val="phClr">
            <a:satMod val="110000"/>
          </a:schemeClr>
        </a:solidFill>
      </a:fillStyleLst>
      <a:lnStyleLst>
        <a:ln w="12700" cap="flat" cmpd="sng" algn="ctr">
          <a:solidFill>
            <a:schemeClr val="phClr">
              <a:shade val="95000"/>
              <a:satMod val="105000"/>
            </a:schemeClr>
          </a:solidFill>
          <a:prstDash val="solid"/>
        </a:ln>
        <a:ln w="28575" cap="flat" cmpd="sng" algn="ctr">
          <a:solidFill>
            <a:schemeClr val="phClr"/>
          </a:solidFill>
          <a:prstDash val="solid"/>
        </a:ln>
        <a:ln w="41275" cap="flat" cmpd="sng" algn="ctr">
          <a:solidFill>
            <a:schemeClr val="phClr"/>
          </a:solidFill>
          <a:prstDash val="solid"/>
        </a:ln>
      </a:lnStyleLst>
      <a:effectStyleLst>
        <a:effectStyle>
          <a:effectLst/>
        </a:effectStyle>
        <a:effectStyle>
          <a:effectLst>
            <a:outerShdw blurRad="39999" dist="23000" algn="bl" rotWithShape="0">
              <a:srgbClr val="000000">
                <a:alpha val="40000"/>
              </a:srgbClr>
            </a:outerShdw>
          </a:effectLst>
        </a:effectStyle>
        <a:effectStyle>
          <a:effectLst>
            <a:outerShdw blurRad="38100" dist="19050" algn="bl" rotWithShape="0">
              <a:srgbClr val="000000">
                <a:alpha val="60000"/>
              </a:srgbClr>
            </a:outerShdw>
          </a:effectLst>
          <a:scene3d>
            <a:camera prst="orthographicFront">
              <a:rot lat="0" lon="0" rev="0"/>
            </a:camera>
            <a:lightRig rig="balanced" dir="l"/>
          </a:scene3d>
          <a:sp3d prstMaterial="plastic">
            <a:bevelT w="38100" h="31750"/>
          </a:sp3d>
        </a:effectStyle>
      </a:effectStyleLst>
      <a:bgFillStyleLst>
        <a:solidFill>
          <a:schemeClr val="phClr"/>
        </a:solidFill>
        <a:blipFill rotWithShape="1">
          <a:blip xmlns:r="http://schemas.openxmlformats.org/officeDocument/2006/relationships" r:embed="rId1">
            <a:duotone>
              <a:schemeClr val="phClr">
                <a:tint val="96000"/>
              </a:schemeClr>
              <a:schemeClr val="phClr">
                <a:shade val="94000"/>
              </a:schemeClr>
            </a:duotone>
          </a:blip>
          <a:tile tx="0" ty="0" sx="100000" sy="100000" flip="none" algn="tl"/>
        </a:blipFill>
        <a:gradFill rotWithShape="1">
          <a:gsLst>
            <a:gs pos="0">
              <a:schemeClr val="phClr">
                <a:tint val="84000"/>
                <a:satMod val="110000"/>
              </a:schemeClr>
            </a:gs>
            <a:gs pos="44000">
              <a:schemeClr val="phClr">
                <a:tint val="93000"/>
                <a:satMod val="115000"/>
              </a:schemeClr>
            </a:gs>
            <a:gs pos="100000">
              <a:schemeClr val="phClr">
                <a:tint val="100000"/>
                <a:shade val="59000"/>
                <a:satMod val="120000"/>
              </a:schemeClr>
            </a:gs>
          </a:gsLst>
          <a:path path="circle">
            <a:fillToRect l="40000" t="60000" r="60000" b="4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Essential</Template>
  <TotalTime>2779</TotalTime>
  <Words>4800</Words>
  <Application>Microsoft Office PowerPoint</Application>
  <PresentationFormat>On-screen Show (4:3)</PresentationFormat>
  <Paragraphs>831</Paragraphs>
  <Slides>37</Slides>
  <Notes>37</Notes>
  <HiddenSlides>0</HiddenSlides>
  <MMClips>0</MMClips>
  <ScaleCrop>false</ScaleCrop>
  <HeadingPairs>
    <vt:vector size="4" baseType="variant">
      <vt:variant>
        <vt:lpstr>Theme</vt:lpstr>
      </vt:variant>
      <vt:variant>
        <vt:i4>1</vt:i4>
      </vt:variant>
      <vt:variant>
        <vt:lpstr>Slide Titles</vt:lpstr>
      </vt:variant>
      <vt:variant>
        <vt:i4>37</vt:i4>
      </vt:variant>
    </vt:vector>
  </HeadingPairs>
  <TitlesOfParts>
    <vt:vector size="38" baseType="lpstr">
      <vt:lpstr>Essential</vt:lpstr>
      <vt:lpstr>Your Playbook</vt:lpstr>
      <vt:lpstr>PowerPoint Presentation</vt:lpstr>
      <vt:lpstr>PowerPoint Presentation</vt:lpstr>
      <vt:lpstr>VALUES</vt:lpstr>
      <vt:lpstr>PowerPoint Presentation</vt:lpstr>
      <vt:lpstr>PowerPoint Presentation</vt:lpstr>
      <vt:lpstr>PowerPoint Presentation</vt:lpstr>
      <vt:lpstr>PowerPoint Presentation</vt:lpstr>
      <vt:lpstr>Goals</vt:lpstr>
      <vt:lpstr>General Plays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Plays  in Motion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Your Playbook</vt:lpstr>
      <vt:lpstr>Other Plays in Motion</vt:lpstr>
      <vt:lpstr>Books</vt:lpstr>
      <vt:lpstr>Articles &amp; Videos</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Your Playbook</dc:title>
  <dc:creator>Geoff</dc:creator>
  <cp:lastModifiedBy>Geoff</cp:lastModifiedBy>
  <cp:revision>189</cp:revision>
  <cp:lastPrinted>2015-10-02T18:00:06Z</cp:lastPrinted>
  <dcterms:created xsi:type="dcterms:W3CDTF">2015-06-28T21:40:02Z</dcterms:created>
  <dcterms:modified xsi:type="dcterms:W3CDTF">2015-10-04T02:08:58Z</dcterms:modified>
</cp:coreProperties>
</file>